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49"/>
  </p:notesMasterIdLst>
  <p:handoutMasterIdLst>
    <p:handoutMasterId r:id="rId50"/>
  </p:handoutMasterIdLst>
  <p:sldIdLst>
    <p:sldId id="319" r:id="rId2"/>
    <p:sldId id="288" r:id="rId3"/>
    <p:sldId id="290" r:id="rId4"/>
    <p:sldId id="291" r:id="rId5"/>
    <p:sldId id="293" r:id="rId6"/>
    <p:sldId id="295" r:id="rId7"/>
    <p:sldId id="296" r:id="rId8"/>
    <p:sldId id="312" r:id="rId9"/>
    <p:sldId id="313" r:id="rId10"/>
    <p:sldId id="330" r:id="rId11"/>
    <p:sldId id="286" r:id="rId12"/>
    <p:sldId id="329" r:id="rId13"/>
    <p:sldId id="331" r:id="rId14"/>
    <p:sldId id="297" r:id="rId15"/>
    <p:sldId id="299" r:id="rId16"/>
    <p:sldId id="300" r:id="rId17"/>
    <p:sldId id="301" r:id="rId18"/>
    <p:sldId id="332" r:id="rId19"/>
    <p:sldId id="333" r:id="rId20"/>
    <p:sldId id="334" r:id="rId21"/>
    <p:sldId id="302" r:id="rId22"/>
    <p:sldId id="335" r:id="rId23"/>
    <p:sldId id="336" r:id="rId24"/>
    <p:sldId id="337" r:id="rId25"/>
    <p:sldId id="338" r:id="rId26"/>
    <p:sldId id="307" r:id="rId27"/>
    <p:sldId id="303" r:id="rId28"/>
    <p:sldId id="342" r:id="rId29"/>
    <p:sldId id="306" r:id="rId30"/>
    <p:sldId id="339" r:id="rId31"/>
    <p:sldId id="305" r:id="rId32"/>
    <p:sldId id="310" r:id="rId33"/>
    <p:sldId id="328" r:id="rId34"/>
    <p:sldId id="340" r:id="rId35"/>
    <p:sldId id="341" r:id="rId36"/>
    <p:sldId id="314" r:id="rId37"/>
    <p:sldId id="315" r:id="rId38"/>
    <p:sldId id="320" r:id="rId39"/>
    <p:sldId id="321" r:id="rId40"/>
    <p:sldId id="316" r:id="rId41"/>
    <p:sldId id="322" r:id="rId42"/>
    <p:sldId id="323" r:id="rId43"/>
    <p:sldId id="324" r:id="rId44"/>
    <p:sldId id="325" r:id="rId45"/>
    <p:sldId id="326" r:id="rId46"/>
    <p:sldId id="327" r:id="rId47"/>
    <p:sldId id="318" r:id="rId4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A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39" autoAdjust="0"/>
    <p:restoredTop sz="88889" autoAdjust="0"/>
  </p:normalViewPr>
  <p:slideViewPr>
    <p:cSldViewPr snapToGrid="0">
      <p:cViewPr>
        <p:scale>
          <a:sx n="95" d="100"/>
          <a:sy n="95" d="100"/>
        </p:scale>
        <p:origin x="1728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790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9A07C-037F-4126-B5E9-43404770FAEF}" type="datetimeFigureOut">
              <a:rPr lang="zh-CN" altLang="en-US" smtClean="0"/>
              <a:t>16/10/8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44BE5-0D55-4804-9229-6BC8590C3A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7034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4CF3F-557E-41E9-A34D-F067EB6B0947}" type="datetimeFigureOut">
              <a:rPr lang="zh-CN" altLang="en-US" smtClean="0"/>
              <a:t>16/10/8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4420F-D4FB-4557-9F57-D1476080B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26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4420F-D4FB-4557-9F57-D1476080B5F9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486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4420F-D4FB-4557-9F57-D1476080B5F9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323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4420F-D4FB-4557-9F57-D1476080B5F9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107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88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386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117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508164"/>
            <a:ext cx="1562100" cy="508000"/>
          </a:xfrm>
          <a:prstGeom prst="rect">
            <a:avLst/>
          </a:prstGeom>
          <a:solidFill>
            <a:srgbClr val="35A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3018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10/8/16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775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309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40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639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10/8/16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894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403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10/8/16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659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646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536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04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ngtalk.com/" TargetMode="External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0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ngtalk.com/" TargetMode="External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156365" y="6299200"/>
            <a:ext cx="31701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 smtClean="0">
                <a:solidFill>
                  <a:schemeClr val="bg1">
                    <a:lumMod val="65000"/>
                  </a:schemeClr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2016-</a:t>
            </a:r>
            <a:r>
              <a:rPr lang="zh-CN" altLang="zh-CN" sz="1100" dirty="0" smtClean="0">
                <a:solidFill>
                  <a:schemeClr val="bg1">
                    <a:lumMod val="65000"/>
                  </a:schemeClr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9-</a:t>
            </a:r>
            <a:r>
              <a:rPr lang="en-US" altLang="zh-CN" sz="1100" dirty="0" smtClean="0">
                <a:solidFill>
                  <a:schemeClr val="bg1">
                    <a:lumMod val="65000"/>
                  </a:schemeClr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18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28663" y="2060575"/>
            <a:ext cx="8415338" cy="1228725"/>
          </a:xfrm>
          <a:prstGeom prst="rect">
            <a:avLst/>
          </a:prstGeom>
          <a:solidFill>
            <a:srgbClr val="35A7FB"/>
          </a:solidFill>
          <a:ln>
            <a:solidFill>
              <a:srgbClr val="3C8C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078E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8255" y="2060575"/>
            <a:ext cx="501650" cy="1228725"/>
          </a:xfrm>
          <a:prstGeom prst="rect">
            <a:avLst/>
          </a:prstGeom>
          <a:solidFill>
            <a:srgbClr val="35A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文本框 5"/>
          <p:cNvSpPr txBox="1"/>
          <p:nvPr/>
        </p:nvSpPr>
        <p:spPr>
          <a:xfrm>
            <a:off x="1597025" y="2217738"/>
            <a:ext cx="6042025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48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钉钉基础使用手册</a:t>
            </a:r>
            <a:endParaRPr lang="zh-CN" altLang="en-US" sz="48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05" y="5836680"/>
            <a:ext cx="1220264" cy="46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8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9725" y="557404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特别关注</a:t>
            </a:r>
          </a:p>
        </p:txBody>
      </p:sp>
      <p:grpSp>
        <p:nvGrpSpPr>
          <p:cNvPr id="3" name="Group 10"/>
          <p:cNvGrpSpPr>
            <a:grpSpLocks noChangeAspect="1"/>
          </p:cNvGrpSpPr>
          <p:nvPr/>
        </p:nvGrpSpPr>
        <p:grpSpPr bwMode="auto">
          <a:xfrm>
            <a:off x="972036" y="1968968"/>
            <a:ext cx="1979618" cy="3901060"/>
            <a:chOff x="692" y="1736"/>
            <a:chExt cx="1259" cy="2481"/>
          </a:xfrm>
        </p:grpSpPr>
        <p:sp>
          <p:nvSpPr>
            <p:cNvPr id="4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 bwMode="auto">
          <a:xfrm>
            <a:off x="3491179" y="1967396"/>
            <a:ext cx="1979618" cy="3901060"/>
            <a:chOff x="692" y="1736"/>
            <a:chExt cx="1259" cy="2481"/>
          </a:xfrm>
        </p:grpSpPr>
        <p:sp>
          <p:nvSpPr>
            <p:cNvPr id="12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5" name="Group 10"/>
          <p:cNvGrpSpPr>
            <a:grpSpLocks noChangeAspect="1"/>
          </p:cNvGrpSpPr>
          <p:nvPr/>
        </p:nvGrpSpPr>
        <p:grpSpPr bwMode="auto">
          <a:xfrm>
            <a:off x="6002461" y="1967396"/>
            <a:ext cx="1979618" cy="3901060"/>
            <a:chOff x="692" y="1736"/>
            <a:chExt cx="1259" cy="2481"/>
          </a:xfrm>
        </p:grpSpPr>
        <p:sp>
          <p:nvSpPr>
            <p:cNvPr id="16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9" name="矩形 18"/>
          <p:cNvSpPr/>
          <p:nvPr/>
        </p:nvSpPr>
        <p:spPr>
          <a:xfrm>
            <a:off x="972036" y="5992539"/>
            <a:ext cx="2339102" cy="487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注：部门主管默认特别关注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71343" y="1205544"/>
            <a:ext cx="2693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200000"/>
              </a:lnSpc>
              <a:buFont typeface="Arial" charset="0"/>
              <a:buChar char="•"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展示常用联系人下面</a:t>
            </a:r>
          </a:p>
        </p:txBody>
      </p:sp>
      <p:sp>
        <p:nvSpPr>
          <p:cNvPr id="21" name="矩形 20"/>
          <p:cNvSpPr/>
          <p:nvPr/>
        </p:nvSpPr>
        <p:spPr>
          <a:xfrm>
            <a:off x="3526239" y="1205544"/>
            <a:ext cx="1909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个人资料点击更多</a:t>
            </a:r>
          </a:p>
        </p:txBody>
      </p:sp>
      <p:sp>
        <p:nvSpPr>
          <p:cNvPr id="22" name="矩形 21"/>
          <p:cNvSpPr/>
          <p:nvPr/>
        </p:nvSpPr>
        <p:spPr>
          <a:xfrm>
            <a:off x="4480987" y="1186705"/>
            <a:ext cx="3653564" cy="445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57350" lvl="3" indent="-285750">
              <a:lnSpc>
                <a:spcPct val="200000"/>
              </a:lnSpc>
              <a:buFont typeface="Arial" charset="0"/>
              <a:buChar char="•"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开启或者关闭特别关注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80" y="2405954"/>
            <a:ext cx="1705402" cy="302708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857" y="2405954"/>
            <a:ext cx="1705402" cy="302708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643" y="2419829"/>
            <a:ext cx="1707254" cy="303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9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9886" y="586076"/>
            <a:ext cx="149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企业通讯录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22591" y="1416175"/>
            <a:ext cx="4813409" cy="3521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完成设置企业通讯录：</a:t>
            </a:r>
          </a:p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找人随时随地</a:t>
            </a:r>
          </a:p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完善的控制权限</a:t>
            </a:r>
          </a:p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通讯录信息字段自定义</a:t>
            </a:r>
          </a:p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支持各种组织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架构</a:t>
            </a:r>
          </a:p>
          <a:p>
            <a:endParaRPr lang="zh-CN" altLang="en-US" sz="1400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latin typeface="Hiragino Sans GB W3" charset="-122"/>
                <a:ea typeface="Hiragino Sans GB W3" charset="-122"/>
                <a:cs typeface="Hiragino Sans GB W3" charset="-122"/>
              </a:rPr>
              <a:t>优势：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1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、即使刚入职，新人也能快速准确找到同事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2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、手机不用再存同事通讯录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3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、自定义设置员工展示信息</a:t>
            </a:r>
            <a:endParaRPr lang="en-US" altLang="zh-CN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9" name="Group 10"/>
          <p:cNvGrpSpPr>
            <a:grpSpLocks noChangeAspect="1"/>
          </p:cNvGrpSpPr>
          <p:nvPr/>
        </p:nvGrpSpPr>
        <p:grpSpPr bwMode="auto">
          <a:xfrm>
            <a:off x="870263" y="1416190"/>
            <a:ext cx="2411162" cy="4751466"/>
            <a:chOff x="692" y="1736"/>
            <a:chExt cx="1259" cy="2481"/>
          </a:xfrm>
        </p:grpSpPr>
        <p:sp>
          <p:nvSpPr>
            <p:cNvPr id="10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4059" y="1946628"/>
            <a:ext cx="2087775" cy="37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86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7698" y="586076"/>
            <a:ext cx="149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高效沟通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1776911" y="1906843"/>
            <a:ext cx="6566676" cy="388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普通消息：</a:t>
            </a:r>
            <a:endParaRPr lang="en-US" altLang="zh-CN" sz="1400" b="1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35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     </a:t>
            </a:r>
            <a:r>
              <a:rPr lang="zh-CN" altLang="en-US" sz="135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已读未读，</a:t>
            </a:r>
            <a:r>
              <a:rPr lang="zh-CN" altLang="en-US" sz="1350" dirty="0">
                <a:latin typeface="Hiragino Sans GB W3" charset="-122"/>
                <a:ea typeface="Hiragino Sans GB W3" charset="-122"/>
                <a:cs typeface="Hiragino Sans GB W3" charset="-122"/>
              </a:rPr>
              <a:t>帮你了解已发消息的阅读状态，极大的帮你提高沟通效率</a:t>
            </a:r>
            <a:endParaRPr lang="en-US" altLang="zh-CN" sz="135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zh-CN" altLang="en-US" sz="1350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重要消息：</a:t>
            </a:r>
            <a:endParaRPr lang="en-US" altLang="zh-CN" sz="1400" b="1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35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     DING</a:t>
            </a:r>
            <a:r>
              <a:rPr lang="zh-CN" altLang="en-US" sz="135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一下</a:t>
            </a:r>
            <a:r>
              <a:rPr lang="zh-CN" altLang="en-US" sz="1350" dirty="0">
                <a:latin typeface="Hiragino Sans GB W3" charset="-122"/>
                <a:ea typeface="Hiragino Sans GB W3" charset="-122"/>
                <a:cs typeface="Hiragino Sans GB W3" charset="-122"/>
              </a:rPr>
              <a:t>，史上最快最高效的消息传达，让你的消息和你一样重要</a:t>
            </a:r>
            <a:endParaRPr lang="en-US" altLang="zh-CN" sz="135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zh-CN" altLang="en-US" sz="1400" dirty="0" smtClean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重要紧急消息：</a:t>
            </a:r>
            <a:endParaRPr lang="en-US" altLang="zh-CN" sz="1400" b="1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35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     </a:t>
            </a:r>
            <a:r>
              <a:rPr lang="zh-CN" altLang="en-US" sz="135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可发起语音、视频电话，多人可发起电话会议，最多可达</a:t>
            </a:r>
            <a:r>
              <a:rPr lang="en-US" altLang="zh-CN" sz="135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16</a:t>
            </a:r>
            <a:r>
              <a:rPr lang="zh-CN" altLang="en-US" sz="135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人参与会议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zh-CN" altLang="en-US" sz="135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钉钉密聊：</a:t>
            </a:r>
            <a:endParaRPr lang="en-US" altLang="zh-CN" sz="1400" b="1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zh-CN" sz="1400" b="1" dirty="0">
                <a:latin typeface="Hiragino Sans GB W3" charset="-122"/>
                <a:ea typeface="Hiragino Sans GB W3" charset="-122"/>
                <a:cs typeface="Hiragino Sans GB W3" charset="-122"/>
              </a:rPr>
              <a:t> </a:t>
            </a:r>
            <a:r>
              <a:rPr lang="zh-CN" altLang="en-US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     </a:t>
            </a:r>
            <a:r>
              <a:rPr lang="zh-CN" altLang="en-US" sz="135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不留痕迹</a:t>
            </a:r>
            <a:r>
              <a:rPr lang="zh-CN" altLang="en-US" sz="1350" dirty="0">
                <a:latin typeface="Hiragino Sans GB W3" charset="-122"/>
                <a:ea typeface="Hiragino Sans GB W3" charset="-122"/>
                <a:cs typeface="Hiragino Sans GB W3" charset="-122"/>
              </a:rPr>
              <a:t>的私密聊天，消息在任何端不留存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35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     使用密聊模式</a:t>
            </a:r>
            <a:r>
              <a:rPr lang="zh-CN" altLang="en-US" sz="1350" dirty="0">
                <a:latin typeface="Hiragino Sans GB W3" charset="-122"/>
                <a:ea typeface="Hiragino Sans GB W3" charset="-122"/>
                <a:cs typeface="Hiragino Sans GB W3" charset="-122"/>
              </a:rPr>
              <a:t>，头像打码，截屏无用；消息不可复制和转发，</a:t>
            </a:r>
            <a:r>
              <a:rPr lang="zh-CN" altLang="en-US" sz="135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阅后即焚</a:t>
            </a:r>
            <a:endParaRPr lang="zh-CN" altLang="en-US" sz="1400" b="1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76911" y="1284485"/>
            <a:ext cx="387798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钉钉，实现</a:t>
            </a:r>
            <a:r>
              <a:rPr lang="zh-CN" altLang="en-US" b="1" dirty="0">
                <a:latin typeface="Hiragino Sans GB W3" charset="-122"/>
                <a:ea typeface="Hiragino Sans GB W3" charset="-122"/>
                <a:cs typeface="Hiragino Sans GB W3" charset="-122"/>
              </a:rPr>
              <a:t>企业前所未有高效沟通：</a:t>
            </a:r>
          </a:p>
        </p:txBody>
      </p:sp>
    </p:spTree>
    <p:extLst>
      <p:ext uri="{BB962C8B-B14F-4D97-AF65-F5344CB8AC3E}">
        <p14:creationId xmlns:p14="http://schemas.microsoft.com/office/powerpoint/2010/main" val="36996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7922" y="597746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发起群聊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3236684" y="1607362"/>
            <a:ext cx="2163825" cy="4264061"/>
            <a:chOff x="3433692" y="1779231"/>
            <a:chExt cx="2163825" cy="4264061"/>
          </a:xfrm>
        </p:grpSpPr>
        <p:sp>
          <p:nvSpPr>
            <p:cNvPr id="4" name="AutoShape 9"/>
            <p:cNvSpPr>
              <a:spLocks noChangeAspect="1" noChangeArrowheads="1" noTextEdit="1"/>
            </p:cNvSpPr>
            <p:nvPr/>
          </p:nvSpPr>
          <p:spPr bwMode="auto">
            <a:xfrm>
              <a:off x="3433692" y="1779231"/>
              <a:ext cx="2163825" cy="3923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Freeform 11"/>
            <p:cNvSpPr>
              <a:spLocks/>
            </p:cNvSpPr>
            <p:nvPr/>
          </p:nvSpPr>
          <p:spPr bwMode="auto">
            <a:xfrm>
              <a:off x="3438848" y="1782668"/>
              <a:ext cx="2155232" cy="4260624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13"/>
            <p:cNvSpPr>
              <a:spLocks/>
            </p:cNvSpPr>
            <p:nvPr/>
          </p:nvSpPr>
          <p:spPr bwMode="auto">
            <a:xfrm>
              <a:off x="3574624" y="2239839"/>
              <a:ext cx="1888835" cy="3346282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7" name="Group 10"/>
          <p:cNvGrpSpPr>
            <a:grpSpLocks noChangeAspect="1"/>
          </p:cNvGrpSpPr>
          <p:nvPr/>
        </p:nvGrpSpPr>
        <p:grpSpPr bwMode="auto">
          <a:xfrm>
            <a:off x="5873097" y="1609080"/>
            <a:ext cx="2163825" cy="4264061"/>
            <a:chOff x="692" y="1736"/>
            <a:chExt cx="1259" cy="2481"/>
          </a:xfrm>
        </p:grpSpPr>
        <p:sp>
          <p:nvSpPr>
            <p:cNvPr id="8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 bwMode="auto">
          <a:xfrm>
            <a:off x="644595" y="1607362"/>
            <a:ext cx="2163825" cy="4264061"/>
            <a:chOff x="692" y="1736"/>
            <a:chExt cx="1259" cy="2481"/>
          </a:xfrm>
        </p:grpSpPr>
        <p:sp>
          <p:nvSpPr>
            <p:cNvPr id="12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644595" y="1147911"/>
            <a:ext cx="19800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1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、点击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+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号，发起群聊</a:t>
            </a:r>
            <a:endParaRPr lang="zh-CN" altLang="en-US" sz="1400" dirty="0"/>
          </a:p>
        </p:txBody>
      </p:sp>
      <p:sp>
        <p:nvSpPr>
          <p:cNvPr id="16" name="矩形 15"/>
          <p:cNvSpPr/>
          <p:nvPr/>
        </p:nvSpPr>
        <p:spPr>
          <a:xfrm>
            <a:off x="3236684" y="1162948"/>
            <a:ext cx="13516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2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、选择联系人</a:t>
            </a:r>
            <a:endParaRPr lang="zh-CN" altLang="en-US" sz="1400" dirty="0"/>
          </a:p>
        </p:txBody>
      </p:sp>
      <p:sp>
        <p:nvSpPr>
          <p:cNvPr id="17" name="矩形 16"/>
          <p:cNvSpPr/>
          <p:nvPr/>
        </p:nvSpPr>
        <p:spPr>
          <a:xfrm>
            <a:off x="5873097" y="1109087"/>
            <a:ext cx="135165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3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、设置群信息</a:t>
            </a:r>
            <a:endParaRPr lang="zh-CN" altLang="en-US" sz="1400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340" y="2093615"/>
            <a:ext cx="1856333" cy="329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4574" y="2089500"/>
            <a:ext cx="1855023" cy="329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9559" y="2082018"/>
            <a:ext cx="1855023" cy="330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20"/>
          <p:cNvSpPr/>
          <p:nvPr/>
        </p:nvSpPr>
        <p:spPr>
          <a:xfrm>
            <a:off x="644595" y="6011507"/>
            <a:ext cx="70372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注：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1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、如果选择的人员为同一企业，默认生成企业群；相反，则是普通群</a:t>
            </a:r>
            <a:endParaRPr lang="en-US" altLang="zh-CN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      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2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、若开启新成员查看聊天记录，新成员入群可查看最近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100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条聊天记录</a:t>
            </a:r>
          </a:p>
        </p:txBody>
      </p:sp>
    </p:spTree>
    <p:extLst>
      <p:ext uri="{BB962C8B-B14F-4D97-AF65-F5344CB8AC3E}">
        <p14:creationId xmlns:p14="http://schemas.microsoft.com/office/powerpoint/2010/main" val="184862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1591" y="586076"/>
            <a:ext cx="149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群分类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50726" y="1469662"/>
            <a:ext cx="4813409" cy="3075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1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、普通群：</a:t>
            </a: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群成员不做限制，可以将任何人加入群聊，适用好友之间或者与外部企业沟通中使用；若是群成员均来自同一企业，群主可以在群设置中升级到企业群</a:t>
            </a:r>
          </a:p>
          <a:p>
            <a:pPr>
              <a:lnSpc>
                <a:spcPct val="150000"/>
              </a:lnSpc>
            </a:pPr>
            <a:endParaRPr lang="en-US" altLang="zh-CN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2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、企业群</a:t>
            </a:r>
            <a:r>
              <a:rPr lang="zh-CN" altLang="en-US" sz="1200" dirty="0" smtClean="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（内部沟通推荐）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：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Hiragino Sans GB W3" charset="-122"/>
                <a:ea typeface="Hiragino Sans GB W3" charset="-122"/>
                <a:cs typeface="Hiragino Sans GB W3" charset="-122"/>
              </a:rPr>
              <a:t>关联企业通讯录、群成员实名制，确保企业内部沟通的信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息安全</a:t>
            </a:r>
          </a:p>
          <a:p>
            <a:pPr>
              <a:lnSpc>
                <a:spcPct val="150000"/>
              </a:lnSpc>
            </a:pPr>
            <a:endParaRPr lang="zh-CN" altLang="en-US" sz="1200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3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、普通群与企业群群成员上限均为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1000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人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9" name="Group 10"/>
          <p:cNvGrpSpPr>
            <a:grpSpLocks noChangeAspect="1"/>
          </p:cNvGrpSpPr>
          <p:nvPr/>
        </p:nvGrpSpPr>
        <p:grpSpPr bwMode="auto">
          <a:xfrm>
            <a:off x="870263" y="1416190"/>
            <a:ext cx="2411162" cy="4751466"/>
            <a:chOff x="692" y="1736"/>
            <a:chExt cx="1259" cy="2481"/>
          </a:xfrm>
        </p:grpSpPr>
        <p:sp>
          <p:nvSpPr>
            <p:cNvPr id="10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713" y="1972921"/>
            <a:ext cx="2067566" cy="361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0608" y="574925"/>
            <a:ext cx="149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企业群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33380" y="777508"/>
            <a:ext cx="4813409" cy="5846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企业群共性：</a:t>
            </a:r>
          </a:p>
          <a:p>
            <a:pPr>
              <a:lnSpc>
                <a:spcPct val="150000"/>
              </a:lnSpc>
            </a:pPr>
            <a:r>
              <a:rPr lang="zh-CN" altLang="en-US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关联</a:t>
            </a:r>
            <a:r>
              <a:rPr lang="zh-CN" altLang="en-US" sz="1300" dirty="0">
                <a:latin typeface="Hiragino Sans GB W3" charset="-122"/>
                <a:ea typeface="Hiragino Sans GB W3" charset="-122"/>
                <a:cs typeface="Hiragino Sans GB W3" charset="-122"/>
              </a:rPr>
              <a:t>企业通讯录、群成员实名制，确保企业内部沟通的信息安全</a:t>
            </a:r>
            <a:r>
              <a:rPr lang="zh-CN" altLang="en-US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en-US" altLang="zh-CN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1</a:t>
            </a:r>
            <a:r>
              <a:rPr lang="zh-CN" altLang="en-US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、仅限</a:t>
            </a:r>
            <a:r>
              <a:rPr lang="zh-CN" altLang="en-US" sz="1300" dirty="0">
                <a:latin typeface="Hiragino Sans GB W3" charset="-122"/>
                <a:ea typeface="Hiragino Sans GB W3" charset="-122"/>
                <a:cs typeface="Hiragino Sans GB W3" charset="-122"/>
              </a:rPr>
              <a:t>企业群成员</a:t>
            </a:r>
            <a:r>
              <a:rPr lang="zh-CN" altLang="en-US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加入群</a:t>
            </a:r>
          </a:p>
          <a:p>
            <a:pPr>
              <a:lnSpc>
                <a:spcPct val="150000"/>
              </a:lnSpc>
            </a:pPr>
            <a:r>
              <a:rPr lang="en-US" altLang="zh-CN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2</a:t>
            </a:r>
            <a:r>
              <a:rPr lang="zh-CN" altLang="en-US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、员工离开</a:t>
            </a:r>
            <a:r>
              <a:rPr lang="zh-CN" altLang="en-US" sz="1300" dirty="0">
                <a:latin typeface="Hiragino Sans GB W3" charset="-122"/>
                <a:ea typeface="Hiragino Sans GB W3" charset="-122"/>
                <a:cs typeface="Hiragino Sans GB W3" charset="-122"/>
              </a:rPr>
              <a:t>企业，自动退出所有企业</a:t>
            </a:r>
            <a:r>
              <a:rPr lang="zh-CN" altLang="en-US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群</a:t>
            </a:r>
          </a:p>
          <a:p>
            <a:pPr>
              <a:lnSpc>
                <a:spcPct val="150000"/>
              </a:lnSpc>
            </a:pPr>
            <a:r>
              <a:rPr lang="en-US" altLang="zh-CN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3</a:t>
            </a:r>
            <a:r>
              <a:rPr lang="zh-CN" altLang="en-US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、企业群成员上限</a:t>
            </a:r>
            <a:r>
              <a:rPr lang="en-US" altLang="zh-CN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1000</a:t>
            </a:r>
            <a:r>
              <a:rPr lang="zh-CN" altLang="en-US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人</a:t>
            </a:r>
            <a:endParaRPr lang="zh-CN" altLang="en-US" sz="13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企业群分类：</a:t>
            </a:r>
            <a:endParaRPr lang="en-US" altLang="zh-CN" sz="1400" b="1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3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1</a:t>
            </a:r>
            <a:r>
              <a:rPr lang="zh-CN" altLang="en-US" sz="13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、企业群（蓝标）</a:t>
            </a:r>
          </a:p>
          <a:p>
            <a:pPr>
              <a:lnSpc>
                <a:spcPct val="150000"/>
              </a:lnSpc>
            </a:pPr>
            <a:r>
              <a:rPr lang="zh-CN" altLang="en-US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     企业成员均可在手机端创建，适用于企业内部沟通，如跨部分协同、小组讨论等</a:t>
            </a:r>
            <a:endParaRPr lang="en-US" altLang="zh-CN" sz="13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3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2</a:t>
            </a:r>
            <a:r>
              <a:rPr lang="zh-CN" altLang="en-US" sz="13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、部门群（黄标）</a:t>
            </a:r>
          </a:p>
          <a:p>
            <a:pPr>
              <a:lnSpc>
                <a:spcPct val="150000"/>
              </a:lnSpc>
            </a:pPr>
            <a:r>
              <a:rPr lang="zh-CN" altLang="en-US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     企业管理员创建部门是可创建，可以在企业后台部门设置中设置群主或者解散</a:t>
            </a:r>
          </a:p>
          <a:p>
            <a:pPr>
              <a:lnSpc>
                <a:spcPct val="150000"/>
              </a:lnSpc>
            </a:pPr>
            <a:r>
              <a:rPr lang="zh-CN" altLang="en-US" sz="1300" dirty="0" smtClean="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     特性：</a:t>
            </a:r>
            <a:r>
              <a:rPr lang="zh-CN" altLang="en-US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加入该部门，自动加入该群，离开该部门，自动退群，也可以将企业成员加入部门群</a:t>
            </a:r>
            <a:endParaRPr lang="zh-CN" altLang="en-US" sz="13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3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3</a:t>
            </a:r>
            <a:r>
              <a:rPr lang="zh-CN" altLang="en-US" sz="13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、全员群（黄标）</a:t>
            </a:r>
          </a:p>
          <a:p>
            <a:pPr>
              <a:lnSpc>
                <a:spcPct val="150000"/>
              </a:lnSpc>
            </a:pPr>
            <a:r>
              <a:rPr lang="zh-CN" altLang="en-US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     全员群自动开启，管理员可以在手机端</a:t>
            </a:r>
            <a:r>
              <a:rPr lang="en-US" altLang="zh-CN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-</a:t>
            </a:r>
            <a:r>
              <a:rPr lang="zh-CN" altLang="en-US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联系人</a:t>
            </a:r>
            <a:r>
              <a:rPr lang="en-US" altLang="zh-CN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-</a:t>
            </a:r>
            <a:r>
              <a:rPr lang="zh-CN" altLang="en-US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管理</a:t>
            </a:r>
            <a:r>
              <a:rPr lang="en-US" altLang="zh-CN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-</a:t>
            </a:r>
            <a:r>
              <a:rPr lang="zh-CN" altLang="en-US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更多设置中进行创建</a:t>
            </a:r>
            <a:r>
              <a:rPr lang="en-US" altLang="zh-CN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/</a:t>
            </a:r>
            <a:r>
              <a:rPr lang="zh-CN" altLang="en-US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解散</a:t>
            </a:r>
          </a:p>
          <a:p>
            <a:pPr>
              <a:lnSpc>
                <a:spcPct val="150000"/>
              </a:lnSpc>
            </a:pPr>
            <a:r>
              <a:rPr lang="zh-CN" altLang="en-US" sz="1300" dirty="0" smtClean="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     特性：</a:t>
            </a:r>
            <a:r>
              <a:rPr lang="zh-CN" altLang="en-US" sz="13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加入该企业自动加入该群</a:t>
            </a:r>
            <a:endParaRPr lang="zh-CN" altLang="en-US" sz="1300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9" name="Group 10"/>
          <p:cNvGrpSpPr>
            <a:grpSpLocks noChangeAspect="1"/>
          </p:cNvGrpSpPr>
          <p:nvPr/>
        </p:nvGrpSpPr>
        <p:grpSpPr bwMode="auto">
          <a:xfrm>
            <a:off x="870263" y="1416190"/>
            <a:ext cx="2411162" cy="4751466"/>
            <a:chOff x="692" y="1736"/>
            <a:chExt cx="1259" cy="2481"/>
          </a:xfrm>
        </p:grpSpPr>
        <p:sp>
          <p:nvSpPr>
            <p:cNvPr id="10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4059" y="1949528"/>
            <a:ext cx="2087775" cy="37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6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01759" y="586076"/>
            <a:ext cx="149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群设置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33380" y="1577846"/>
            <a:ext cx="4813409" cy="201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路径：点击群右上角标识进入群设置</a:t>
            </a:r>
          </a:p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可快速查看群内照片及文件，支持搜索群成员</a:t>
            </a:r>
          </a:p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可设置仅限群主进行管理，若未设置群名称、群成员、群公告、群头像群成员均可设置</a:t>
            </a:r>
          </a:p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设置消息免打扰，群消息无提醒，只显示红点</a:t>
            </a:r>
          </a:p>
          <a:p>
            <a:pPr>
              <a:lnSpc>
                <a:spcPct val="150000"/>
              </a:lnSpc>
            </a:pPr>
            <a:endParaRPr lang="zh-CN" altLang="en-US" sz="1400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9" name="Group 10"/>
          <p:cNvGrpSpPr>
            <a:grpSpLocks noChangeAspect="1"/>
          </p:cNvGrpSpPr>
          <p:nvPr/>
        </p:nvGrpSpPr>
        <p:grpSpPr bwMode="auto">
          <a:xfrm>
            <a:off x="870263" y="1416190"/>
            <a:ext cx="2411162" cy="4751466"/>
            <a:chOff x="692" y="1736"/>
            <a:chExt cx="1259" cy="2481"/>
          </a:xfrm>
        </p:grpSpPr>
        <p:sp>
          <p:nvSpPr>
            <p:cNvPr id="10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7305" y="1949528"/>
            <a:ext cx="2087775" cy="37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30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7698" y="586076"/>
            <a:ext cx="149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聊天功能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9" name="Group 10"/>
          <p:cNvGrpSpPr>
            <a:grpSpLocks noChangeAspect="1"/>
          </p:cNvGrpSpPr>
          <p:nvPr/>
        </p:nvGrpSpPr>
        <p:grpSpPr bwMode="auto">
          <a:xfrm>
            <a:off x="870263" y="1416190"/>
            <a:ext cx="2411162" cy="4751466"/>
            <a:chOff x="692" y="1736"/>
            <a:chExt cx="1259" cy="2481"/>
          </a:xfrm>
        </p:grpSpPr>
        <p:sp>
          <p:nvSpPr>
            <p:cNvPr id="10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3524485" y="1416190"/>
            <a:ext cx="455658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消息已读未读一目了然，点击可查看哪些人已读未读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长按消息：支持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、复制、转发、收藏、撤回、翻译、删除，点击更多可批量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转发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聊天中点击“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+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”号 ，支持发送照片、视频、红包、文件、邮件、位置、名片、日志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等等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支持快速发起商务电话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翻译 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— 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中英文翻译</a:t>
            </a:r>
            <a:endParaRPr lang="en-US" altLang="zh-CN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多语音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转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文字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撤回 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— 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发出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消息或者文件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24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小时内可撤回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支持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@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所有人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支持钉住</a:t>
            </a:r>
            <a:endParaRPr lang="en-US" altLang="zh-CN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97" y="1929448"/>
            <a:ext cx="2090093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6512" y="585540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群头像优化</a:t>
            </a:r>
          </a:p>
        </p:txBody>
      </p:sp>
      <p:sp>
        <p:nvSpPr>
          <p:cNvPr id="4" name="矩形 3"/>
          <p:cNvSpPr/>
          <p:nvPr/>
        </p:nvSpPr>
        <p:spPr>
          <a:xfrm>
            <a:off x="4128868" y="1630904"/>
            <a:ext cx="4572000" cy="104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群头像分为自定义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、四分群头像、三分群头像和二分群头像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5" name="Group 10"/>
          <p:cNvGrpSpPr>
            <a:grpSpLocks noChangeAspect="1"/>
          </p:cNvGrpSpPr>
          <p:nvPr/>
        </p:nvGrpSpPr>
        <p:grpSpPr bwMode="auto">
          <a:xfrm>
            <a:off x="1357100" y="1417778"/>
            <a:ext cx="2411162" cy="4751466"/>
            <a:chOff x="692" y="1736"/>
            <a:chExt cx="1259" cy="2481"/>
          </a:xfrm>
        </p:grpSpPr>
        <p:sp>
          <p:nvSpPr>
            <p:cNvPr id="6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2268" y="1966444"/>
            <a:ext cx="2060825" cy="365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20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8715" y="597125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群昵称设置</a:t>
            </a:r>
          </a:p>
        </p:txBody>
      </p:sp>
      <p:grpSp>
        <p:nvGrpSpPr>
          <p:cNvPr id="3" name="Group 10"/>
          <p:cNvGrpSpPr>
            <a:grpSpLocks noChangeAspect="1"/>
          </p:cNvGrpSpPr>
          <p:nvPr/>
        </p:nvGrpSpPr>
        <p:grpSpPr bwMode="auto">
          <a:xfrm>
            <a:off x="1044059" y="1416175"/>
            <a:ext cx="2411162" cy="4751466"/>
            <a:chOff x="692" y="1736"/>
            <a:chExt cx="1259" cy="2481"/>
          </a:xfrm>
        </p:grpSpPr>
        <p:sp>
          <p:nvSpPr>
            <p:cNvPr id="4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0070" y="1994330"/>
            <a:ext cx="2027596" cy="359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4100732" y="1416175"/>
            <a:ext cx="4572000" cy="104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可以在群设置内修改我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在本群的昵称</a:t>
            </a:r>
            <a:endParaRPr lang="en-US" altLang="zh-CN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0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     </a:t>
            </a:r>
            <a:r>
              <a:rPr lang="zh-CN" altLang="en-US" sz="1400" dirty="0" smtClean="0">
                <a:solidFill>
                  <a:srgbClr val="00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注</a:t>
            </a:r>
            <a:r>
              <a:rPr lang="zh-CN" altLang="en-US" sz="1400" dirty="0">
                <a:solidFill>
                  <a:srgbClr val="00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：若企业管理员开启企业群仅显示成员真名，则企业昵称设置无效</a:t>
            </a:r>
          </a:p>
        </p:txBody>
      </p:sp>
    </p:spTree>
    <p:extLst>
      <p:ext uri="{BB962C8B-B14F-4D97-AF65-F5344CB8AC3E}">
        <p14:creationId xmlns:p14="http://schemas.microsoft.com/office/powerpoint/2010/main" val="43480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5195" y="582712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下载钉钉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pic>
        <p:nvPicPr>
          <p:cNvPr id="5122" name="Picture 2" descr="https://static.dingtalk.com/media/lALOYZQDX80BGM0BGA_280_280.png_620x10000q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598" y="3013985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858798" y="2213043"/>
            <a:ext cx="3439479" cy="720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扫描二维码下载钉钉，</a:t>
            </a:r>
            <a:r>
              <a:rPr lang="it-IT" altLang="zh-CN" sz="1400" dirty="0" err="1" smtClean="0">
                <a:latin typeface="Hiragino Sans GB W3" charset="-122"/>
                <a:ea typeface="Hiragino Sans GB W3" charset="-122"/>
                <a:cs typeface="Hiragino Sans GB W3" charset="-122"/>
              </a:rPr>
              <a:t>iOS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/</a:t>
            </a:r>
            <a:r>
              <a:rPr lang="fr-FR" altLang="zh-CN" sz="1400" dirty="0" err="1" smtClean="0">
                <a:latin typeface="Hiragino Sans GB W3" charset="-122"/>
                <a:ea typeface="Hiragino Sans GB W3" charset="-122"/>
                <a:cs typeface="Hiragino Sans GB W3" charset="-122"/>
              </a:rPr>
              <a:t>Android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版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也可通过苹果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商店或者各大应用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市场下载</a:t>
            </a:r>
            <a:endParaRPr lang="zh-CN" altLang="fr-FR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65700" y="2181766"/>
            <a:ext cx="4465598" cy="1043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电脑打开钉钉官网（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  <a:hlinkClick r:id="rId3"/>
              </a:rPr>
              <a:t>www.dingtalk.com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）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还可下载</a:t>
            </a:r>
            <a:r>
              <a:rPr lang="it-IT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Windows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/</a:t>
            </a:r>
            <a:r>
              <a:rPr lang="en-US" altLang="zh-TW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Mac</a:t>
            </a:r>
            <a:r>
              <a:rPr lang="zh-TW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桌面版</a:t>
            </a:r>
            <a:endParaRPr lang="en-US" altLang="zh-TW" sz="1400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 同时，也支持</a:t>
            </a:r>
            <a:r>
              <a:rPr lang="en-US" altLang="zh-CN" sz="1400" dirty="0" err="1" smtClean="0">
                <a:latin typeface="Hiragino Sans GB W3" charset="-122"/>
                <a:ea typeface="Hiragino Sans GB W3" charset="-122"/>
                <a:cs typeface="Hiragino Sans GB W3" charset="-122"/>
              </a:rPr>
              <a:t>iPad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 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Web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版</a:t>
            </a:r>
          </a:p>
        </p:txBody>
      </p:sp>
      <p:sp>
        <p:nvSpPr>
          <p:cNvPr id="4" name="矩形 3"/>
          <p:cNvSpPr/>
          <p:nvPr/>
        </p:nvSpPr>
        <p:spPr>
          <a:xfrm>
            <a:off x="1290598" y="1341040"/>
            <a:ext cx="6527800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rgbClr val="666666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多端同步</a:t>
            </a:r>
            <a:r>
              <a:rPr lang="zh-CN" altLang="en-US" dirty="0">
                <a:solidFill>
                  <a:srgbClr val="666666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，无缝沟通，随时随地，省时省心</a:t>
            </a:r>
            <a:endParaRPr lang="zh-CN" altLang="en-US" b="0" i="0" dirty="0">
              <a:solidFill>
                <a:srgbClr val="666666"/>
              </a:solidFill>
              <a:effectLst/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31491" y="5665694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 smtClean="0">
                <a:solidFill>
                  <a:schemeClr val="bg1">
                    <a:lumMod val="65000"/>
                  </a:schemeClr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推荐使用支付宝、淘宝扫一扫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pic>
        <p:nvPicPr>
          <p:cNvPr id="7" name="图片 6" descr="lALOZigaBs0BlM0CrA_684_404.png_620x10000q9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3403600"/>
            <a:ext cx="3721863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341" y="584299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聊天记录可见</a:t>
            </a:r>
          </a:p>
        </p:txBody>
      </p:sp>
      <p:sp>
        <p:nvSpPr>
          <p:cNvPr id="3" name="矩形 2"/>
          <p:cNvSpPr/>
          <p:nvPr/>
        </p:nvSpPr>
        <p:spPr>
          <a:xfrm>
            <a:off x="4360984" y="1462092"/>
            <a:ext cx="449462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群主可设置新成员入群可查看最近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100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条聊天记录</a:t>
            </a:r>
          </a:p>
        </p:txBody>
      </p:sp>
      <p:grpSp>
        <p:nvGrpSpPr>
          <p:cNvPr id="4" name="Group 10"/>
          <p:cNvGrpSpPr>
            <a:grpSpLocks noChangeAspect="1"/>
          </p:cNvGrpSpPr>
          <p:nvPr/>
        </p:nvGrpSpPr>
        <p:grpSpPr bwMode="auto">
          <a:xfrm>
            <a:off x="1415772" y="1462092"/>
            <a:ext cx="2411162" cy="4751466"/>
            <a:chOff x="692" y="1736"/>
            <a:chExt cx="1259" cy="2481"/>
          </a:xfrm>
        </p:grpSpPr>
        <p:sp>
          <p:nvSpPr>
            <p:cNvPr id="5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4084" y="2040248"/>
            <a:ext cx="2027596" cy="359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72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7698" y="589174"/>
            <a:ext cx="149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9" name="Group 10"/>
          <p:cNvGrpSpPr>
            <a:grpSpLocks noChangeAspect="1"/>
          </p:cNvGrpSpPr>
          <p:nvPr/>
        </p:nvGrpSpPr>
        <p:grpSpPr bwMode="auto">
          <a:xfrm>
            <a:off x="870263" y="1416190"/>
            <a:ext cx="2411162" cy="4751466"/>
            <a:chOff x="692" y="1736"/>
            <a:chExt cx="1259" cy="2481"/>
          </a:xfrm>
        </p:grpSpPr>
        <p:sp>
          <p:nvSpPr>
            <p:cNvPr id="10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3524485" y="1299218"/>
            <a:ext cx="4556587" cy="530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什么</a:t>
            </a:r>
            <a:r>
              <a:rPr lang="zh-CN" altLang="en-US" sz="1400" b="1" dirty="0">
                <a:latin typeface="Hiragino Sans GB W3" charset="-122"/>
                <a:ea typeface="Hiragino Sans GB W3" charset="-122"/>
                <a:cs typeface="Hiragino Sans GB W3" charset="-122"/>
              </a:rPr>
              <a:t>是</a:t>
            </a:r>
            <a:r>
              <a:rPr lang="en-US" altLang="zh-CN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/>
            </a:r>
            <a:b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</a:b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消息使命必达，可以将语音或者文字，通过电话、短信、应用内的方式提醒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对方，同时，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也融合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到钉钉的每个功能，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例如消息、公告、钉邮、审批都可以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。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如何发</a:t>
            </a:r>
            <a:r>
              <a:rPr lang="en-US" altLang="zh-CN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endParaRPr lang="zh-CN" altLang="en-US" sz="1400" b="1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​    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1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、点击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图标，开始发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     2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、可录制语音（上限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60S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）或者 输入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5000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个文字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     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3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、选择接收人，最高可达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600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人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     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4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、选择发送方式：电话、短信、应用方式提醒对方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     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5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、发送时间（立即发送或者定时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）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     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6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、支持发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时设为任务，可以不设置截止时间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     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7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、可添加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1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个附件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     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8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、点击发送</a:t>
            </a:r>
          </a:p>
        </p:txBody>
      </p:sp>
      <p:pic>
        <p:nvPicPr>
          <p:cNvPr id="13" name="图片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5661" y="1951496"/>
            <a:ext cx="2088300" cy="370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3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2422" y="55740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endParaRPr lang="zh-CN" altLang="en-US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3" name="Group 10"/>
          <p:cNvGrpSpPr>
            <a:grpSpLocks noChangeAspect="1"/>
          </p:cNvGrpSpPr>
          <p:nvPr/>
        </p:nvGrpSpPr>
        <p:grpSpPr bwMode="auto">
          <a:xfrm>
            <a:off x="3139841" y="1348006"/>
            <a:ext cx="2411162" cy="4751466"/>
            <a:chOff x="692" y="1736"/>
            <a:chExt cx="1259" cy="2481"/>
          </a:xfrm>
        </p:grpSpPr>
        <p:sp>
          <p:nvSpPr>
            <p:cNvPr id="4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7" name="Group 10"/>
          <p:cNvGrpSpPr>
            <a:grpSpLocks noChangeAspect="1"/>
          </p:cNvGrpSpPr>
          <p:nvPr/>
        </p:nvGrpSpPr>
        <p:grpSpPr bwMode="auto">
          <a:xfrm>
            <a:off x="393895" y="1346091"/>
            <a:ext cx="2411162" cy="4751466"/>
            <a:chOff x="692" y="1736"/>
            <a:chExt cx="1259" cy="2481"/>
          </a:xfrm>
        </p:grpSpPr>
        <p:sp>
          <p:nvSpPr>
            <p:cNvPr id="8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5698469" y="1494313"/>
            <a:ext cx="3057847" cy="1367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来回切换文字和语音，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两个页面的内容不会被清空</a:t>
            </a:r>
            <a:endParaRPr lang="en-US" altLang="zh-CN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和自己的聊天可以转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图片和文件可以转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endParaRPr lang="en-US" altLang="zh-CN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pic>
        <p:nvPicPr>
          <p:cNvPr id="12" name="图片 1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293" y="1867690"/>
            <a:ext cx="2088300" cy="370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2783" y="1873056"/>
            <a:ext cx="2085277" cy="370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42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4286" y="54333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endParaRPr lang="zh-CN" altLang="en-US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3" name="Group 10"/>
          <p:cNvGrpSpPr>
            <a:grpSpLocks noChangeAspect="1"/>
          </p:cNvGrpSpPr>
          <p:nvPr/>
        </p:nvGrpSpPr>
        <p:grpSpPr bwMode="auto">
          <a:xfrm>
            <a:off x="6234872" y="2201729"/>
            <a:ext cx="2163825" cy="4264061"/>
            <a:chOff x="692" y="1736"/>
            <a:chExt cx="1259" cy="2481"/>
          </a:xfrm>
        </p:grpSpPr>
        <p:sp>
          <p:nvSpPr>
            <p:cNvPr id="4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7" name="Group 10"/>
          <p:cNvGrpSpPr>
            <a:grpSpLocks noChangeAspect="1"/>
          </p:cNvGrpSpPr>
          <p:nvPr/>
        </p:nvGrpSpPr>
        <p:grpSpPr bwMode="auto">
          <a:xfrm>
            <a:off x="939501" y="2200011"/>
            <a:ext cx="2163825" cy="4264061"/>
            <a:chOff x="692" y="1736"/>
            <a:chExt cx="1259" cy="2481"/>
          </a:xfrm>
        </p:grpSpPr>
        <p:sp>
          <p:nvSpPr>
            <p:cNvPr id="8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 bwMode="auto">
          <a:xfrm>
            <a:off x="3661271" y="2200011"/>
            <a:ext cx="2163825" cy="4264061"/>
            <a:chOff x="692" y="1736"/>
            <a:chExt cx="1259" cy="2481"/>
          </a:xfrm>
        </p:grpSpPr>
        <p:sp>
          <p:nvSpPr>
            <p:cNvPr id="12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5" name="图片 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8128" y="2684375"/>
            <a:ext cx="1872000" cy="332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0569" y="2676901"/>
            <a:ext cx="1872188" cy="33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3041" y="2672497"/>
            <a:ext cx="1870637" cy="332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939501" y="1176819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400" b="1" dirty="0">
                <a:latin typeface="Hiragino Sans GB W3" charset="-122"/>
                <a:ea typeface="Hiragino Sans GB W3" charset="-122"/>
                <a:cs typeface="Hiragino Sans GB W3" charset="-122"/>
              </a:rPr>
              <a:t>二次添加接收人</a:t>
            </a:r>
          </a:p>
        </p:txBody>
      </p:sp>
      <p:sp>
        <p:nvSpPr>
          <p:cNvPr id="19" name="矩形 18"/>
          <p:cNvSpPr/>
          <p:nvPr/>
        </p:nvSpPr>
        <p:spPr>
          <a:xfrm>
            <a:off x="939500" y="1451187"/>
            <a:ext cx="68060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已发送的</a:t>
            </a:r>
            <a:r>
              <a:rPr kumimoji="1"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r>
              <a:rPr kumimoji="1"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支持二次加人，发</a:t>
            </a:r>
            <a:r>
              <a:rPr kumimoji="1"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r>
              <a:rPr kumimoji="1"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时漏掉一两个人不需要重新再发一次</a:t>
            </a:r>
            <a:r>
              <a:rPr kumimoji="1" lang="zh-CN" altLang="en-US" sz="1400" dirty="0"/>
              <a:t>了</a:t>
            </a:r>
            <a:endParaRPr kumimoji="1" lang="en-US" altLang="zh-CN" sz="1400" dirty="0"/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历史回复记录新增的人员都能够看到</a:t>
            </a:r>
            <a:endParaRPr kumimoji="1" lang="en-US" altLang="zh-CN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500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0557" y="54333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endParaRPr lang="zh-CN" altLang="en-US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3" name="Group 10"/>
          <p:cNvGrpSpPr>
            <a:grpSpLocks noChangeAspect="1"/>
          </p:cNvGrpSpPr>
          <p:nvPr/>
        </p:nvGrpSpPr>
        <p:grpSpPr bwMode="auto">
          <a:xfrm>
            <a:off x="606707" y="1383290"/>
            <a:ext cx="2411162" cy="4751466"/>
            <a:chOff x="692" y="1736"/>
            <a:chExt cx="1259" cy="2481"/>
          </a:xfrm>
        </p:grpSpPr>
        <p:sp>
          <p:nvSpPr>
            <p:cNvPr id="4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5" name="Group 10"/>
          <p:cNvGrpSpPr>
            <a:grpSpLocks noChangeAspect="1"/>
          </p:cNvGrpSpPr>
          <p:nvPr/>
        </p:nvGrpSpPr>
        <p:grpSpPr bwMode="auto">
          <a:xfrm>
            <a:off x="3375698" y="1385205"/>
            <a:ext cx="2411162" cy="4751466"/>
            <a:chOff x="692" y="1736"/>
            <a:chExt cx="1259" cy="2481"/>
          </a:xfrm>
        </p:grpSpPr>
        <p:sp>
          <p:nvSpPr>
            <p:cNvPr id="16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9" name="图片 18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267" y="1910457"/>
            <a:ext cx="2088299" cy="370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1096" y="1918598"/>
            <a:ext cx="2088299" cy="37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>
            <a:off x="6054603" y="1383290"/>
            <a:ext cx="30893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b="1" dirty="0">
                <a:latin typeface="Hiragino Sans GB W3" charset="-122"/>
                <a:ea typeface="Hiragino Sans GB W3" charset="-122"/>
                <a:cs typeface="Hiragino Sans GB W3" charset="-122"/>
              </a:rPr>
              <a:t>悄悄话模式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此模式下</a:t>
            </a:r>
            <a:r>
              <a:rPr kumimoji="1"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接收</a:t>
            </a:r>
            <a:r>
              <a:rPr kumimoji="1"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人互相之间看不到</a:t>
            </a:r>
          </a:p>
        </p:txBody>
      </p:sp>
    </p:spTree>
    <p:extLst>
      <p:ext uri="{BB962C8B-B14F-4D97-AF65-F5344CB8AC3E}">
        <p14:creationId xmlns:p14="http://schemas.microsoft.com/office/powerpoint/2010/main" val="411505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4287" y="54333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endParaRPr lang="zh-CN" altLang="en-US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341" y="1936210"/>
            <a:ext cx="6634674" cy="410917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84950" y="1287029"/>
            <a:ext cx="63449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>
                <a:latin typeface="Hiragino Sans GB W3" charset="-122"/>
                <a:ea typeface="Hiragino Sans GB W3" charset="-122"/>
                <a:cs typeface="Hiragino Sans GB W3" charset="-122"/>
              </a:rPr>
              <a:t>PC</a:t>
            </a:r>
            <a:r>
              <a:rPr kumimoji="1" lang="zh-CN" altLang="en-US" sz="1400" b="1" dirty="0">
                <a:latin typeface="Hiragino Sans GB W3" charset="-122"/>
                <a:ea typeface="Hiragino Sans GB W3" charset="-122"/>
                <a:cs typeface="Hiragino Sans GB W3" charset="-122"/>
              </a:rPr>
              <a:t>端支持悄悄话模式，</a:t>
            </a:r>
            <a:r>
              <a:rPr kumimoji="1"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此模式下接收人互相之间看不到</a:t>
            </a:r>
          </a:p>
        </p:txBody>
      </p:sp>
    </p:spTree>
    <p:extLst>
      <p:ext uri="{BB962C8B-B14F-4D97-AF65-F5344CB8AC3E}">
        <p14:creationId xmlns:p14="http://schemas.microsoft.com/office/powerpoint/2010/main" val="127236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3712" y="585388"/>
            <a:ext cx="11160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必达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1755" y="1260173"/>
            <a:ext cx="6314549" cy="918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长按消息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可以直接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 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，群聊点击已读未读也可以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审批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加急、邮件提醒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、未签到、公告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均可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，提升工作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效率，使命必达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13" name="Group 10"/>
          <p:cNvGrpSpPr>
            <a:grpSpLocks noChangeAspect="1"/>
          </p:cNvGrpSpPr>
          <p:nvPr/>
        </p:nvGrpSpPr>
        <p:grpSpPr bwMode="auto">
          <a:xfrm>
            <a:off x="1053129" y="2553079"/>
            <a:ext cx="1591410" cy="3136053"/>
            <a:chOff x="692" y="1736"/>
            <a:chExt cx="1259" cy="2481"/>
          </a:xfrm>
        </p:grpSpPr>
        <p:sp>
          <p:nvSpPr>
            <p:cNvPr id="14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9" name="Group 10"/>
          <p:cNvGrpSpPr>
            <a:grpSpLocks noChangeAspect="1"/>
          </p:cNvGrpSpPr>
          <p:nvPr/>
        </p:nvGrpSpPr>
        <p:grpSpPr bwMode="auto">
          <a:xfrm>
            <a:off x="2885687" y="2553079"/>
            <a:ext cx="1591410" cy="3136053"/>
            <a:chOff x="692" y="1736"/>
            <a:chExt cx="1259" cy="2481"/>
          </a:xfrm>
        </p:grpSpPr>
        <p:sp>
          <p:nvSpPr>
            <p:cNvPr id="20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9912" y="2920217"/>
            <a:ext cx="1365262" cy="242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10"/>
          <p:cNvGrpSpPr>
            <a:grpSpLocks noChangeAspect="1"/>
          </p:cNvGrpSpPr>
          <p:nvPr/>
        </p:nvGrpSpPr>
        <p:grpSpPr bwMode="auto">
          <a:xfrm>
            <a:off x="4711925" y="2553079"/>
            <a:ext cx="1591410" cy="3136053"/>
            <a:chOff x="692" y="1736"/>
            <a:chExt cx="1259" cy="2481"/>
          </a:xfrm>
        </p:grpSpPr>
        <p:sp>
          <p:nvSpPr>
            <p:cNvPr id="35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6150" y="2920217"/>
            <a:ext cx="1365262" cy="242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10"/>
          <p:cNvGrpSpPr>
            <a:grpSpLocks noChangeAspect="1"/>
          </p:cNvGrpSpPr>
          <p:nvPr/>
        </p:nvGrpSpPr>
        <p:grpSpPr bwMode="auto">
          <a:xfrm>
            <a:off x="6538163" y="2553079"/>
            <a:ext cx="1591410" cy="3136053"/>
            <a:chOff x="692" y="1736"/>
            <a:chExt cx="1259" cy="2481"/>
          </a:xfrm>
        </p:grpSpPr>
        <p:sp>
          <p:nvSpPr>
            <p:cNvPr id="40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2388" y="2920217"/>
            <a:ext cx="1365262" cy="242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063" y="2905395"/>
            <a:ext cx="1371541" cy="243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3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4243" y="586739"/>
            <a:ext cx="149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权益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9" name="Group 10"/>
          <p:cNvGrpSpPr>
            <a:grpSpLocks noChangeAspect="1"/>
          </p:cNvGrpSpPr>
          <p:nvPr/>
        </p:nvGrpSpPr>
        <p:grpSpPr bwMode="auto">
          <a:xfrm>
            <a:off x="870263" y="1416190"/>
            <a:ext cx="2411162" cy="4751466"/>
            <a:chOff x="692" y="1736"/>
            <a:chExt cx="1259" cy="2481"/>
          </a:xfrm>
        </p:grpSpPr>
        <p:sp>
          <p:nvSpPr>
            <p:cNvPr id="10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4059" y="1946628"/>
            <a:ext cx="2087775" cy="37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3564827" y="1416190"/>
            <a:ext cx="4556587" cy="390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额度与企业等级和激活人数相关，等级越高、激活人数越多，企业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额度和每日可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次数就越多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每月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1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日更新企业额度，每日更新可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次数，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不够使用，管理后台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-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企业数据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-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支持充值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当你同时所属多个团队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/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企业的时候，就有了主企业的概念。系统会基于主企业信息来计算你所获得权益，同时你所消耗的额度也将计算到主企业的额度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里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/>
            </a:r>
            <a:b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</a:b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/>
            </a:r>
            <a:b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</a:br>
            <a:endParaRPr lang="zh-CN" altLang="en-US" sz="1400" dirty="0">
              <a:solidFill>
                <a:srgbClr val="FF0000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48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8487" y="574237"/>
            <a:ext cx="12554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切换主企业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13" name="Group 10"/>
          <p:cNvGrpSpPr>
            <a:grpSpLocks noChangeAspect="1"/>
          </p:cNvGrpSpPr>
          <p:nvPr/>
        </p:nvGrpSpPr>
        <p:grpSpPr bwMode="auto">
          <a:xfrm>
            <a:off x="870263" y="1416190"/>
            <a:ext cx="2411162" cy="4751466"/>
            <a:chOff x="692" y="1736"/>
            <a:chExt cx="1259" cy="2481"/>
          </a:xfrm>
        </p:grpSpPr>
        <p:sp>
          <p:nvSpPr>
            <p:cNvPr id="14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7129" y="1946380"/>
            <a:ext cx="2082922" cy="36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3538739" y="1416190"/>
            <a:ext cx="472071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当你同时所属多个团队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/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企业的时候，就有了主企业的概念。系统会基于主企业信息来计算你所获得权益，同时你所消耗的额度也将计算到主企业的额度里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。</a:t>
            </a:r>
            <a:endParaRPr lang="zh-CN" altLang="en-US" sz="1400" b="1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endParaRPr lang="zh-CN" altLang="en-US" sz="1400" b="1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切换主企业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查看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自己所属的团队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/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企业，并可手动切换主企业</a:t>
            </a:r>
            <a:b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</a:br>
            <a:r>
              <a:rPr lang="zh-CN" altLang="en-US" sz="1400" dirty="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注：首次设置立即生效，再次设置将于次月</a:t>
            </a:r>
            <a:r>
              <a:rPr lang="zh-CN" altLang="en-US" sz="1400" dirty="0" smtClean="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生效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kumimoji="1" lang="zh-CN" altLang="en-US" sz="1400" dirty="0">
              <a:solidFill>
                <a:srgbClr val="FF0000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endParaRPr kumimoji="1" lang="zh-CN" altLang="en-US" sz="1400" dirty="0">
              <a:solidFill>
                <a:srgbClr val="FF0000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898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0"/>
          <p:cNvGrpSpPr>
            <a:grpSpLocks noChangeAspect="1"/>
          </p:cNvGrpSpPr>
          <p:nvPr/>
        </p:nvGrpSpPr>
        <p:grpSpPr bwMode="auto">
          <a:xfrm>
            <a:off x="870263" y="1416190"/>
            <a:ext cx="2411162" cy="4751466"/>
            <a:chOff x="692" y="1736"/>
            <a:chExt cx="1259" cy="2481"/>
          </a:xfrm>
        </p:grpSpPr>
        <p:sp>
          <p:nvSpPr>
            <p:cNvPr id="10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908" y="1935477"/>
            <a:ext cx="2087775" cy="37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3524485" y="1416190"/>
            <a:ext cx="4556587" cy="201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重要紧急信息，使用钉钉电话实现高效沟通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根据用户状态，智能推荐拨打方式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语音通话：高清语音，无限畅打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视频通话：高清视频，免费畅打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电话会议：企业最高免费共享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10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万分钟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视频会议：可供内测申请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6014" y="573611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钉钉电话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29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2963" y="574237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注册帐号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92498" y="1416190"/>
            <a:ext cx="4612212" cy="2013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1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、未注册的新用户，可以点击新用户注册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2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、已注册的老用户，可以使用帐号密码或者验证码登录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3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、支持选择手机号码所在国家和地区</a:t>
            </a:r>
            <a:endParaRPr lang="en-US" altLang="zh-CN" sz="1400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4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若遇到手机丢失等造成帐号信息存在安全隐患，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可在</a:t>
            </a:r>
            <a:endParaRPr lang="en-US" altLang="zh-CN" sz="1400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登录页点击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[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更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多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-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帐号挂失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]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，紧急对帐号进行挂失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13" name="Group 10"/>
          <p:cNvGrpSpPr>
            <a:grpSpLocks noChangeAspect="1"/>
          </p:cNvGrpSpPr>
          <p:nvPr/>
        </p:nvGrpSpPr>
        <p:grpSpPr bwMode="auto">
          <a:xfrm>
            <a:off x="870263" y="1416190"/>
            <a:ext cx="2411162" cy="4751466"/>
            <a:chOff x="692" y="1736"/>
            <a:chExt cx="1259" cy="2481"/>
          </a:xfrm>
        </p:grpSpPr>
        <p:sp>
          <p:nvSpPr>
            <p:cNvPr id="14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4" name="图片 3" descr="lADOZigaPs0IoM0E2g_1242_2208.jpg_620x10000q9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" y="1930400"/>
            <a:ext cx="2086396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0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2353" y="574237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钉钉电话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33570" y="1471048"/>
            <a:ext cx="34771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支持使用拨号盘或者搜索发起电话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输入号码可以直接保存到外部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联系人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支持快速发起电话会议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下拉查看剩余分钟数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zh-CN" altLang="en-US" sz="1400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设置：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置顶钉钉电话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置顶通话联系人，上限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5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人</a:t>
            </a:r>
            <a:endParaRPr lang="en-US" altLang="zh-CN" sz="1400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 bwMode="auto">
          <a:xfrm>
            <a:off x="668286" y="1471048"/>
            <a:ext cx="2138425" cy="4214007"/>
            <a:chOff x="692" y="1736"/>
            <a:chExt cx="1259" cy="2481"/>
          </a:xfrm>
        </p:grpSpPr>
        <p:sp>
          <p:nvSpPr>
            <p:cNvPr id="11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8" name="Group 10"/>
          <p:cNvGrpSpPr>
            <a:grpSpLocks noChangeAspect="1"/>
          </p:cNvGrpSpPr>
          <p:nvPr/>
        </p:nvGrpSpPr>
        <p:grpSpPr bwMode="auto">
          <a:xfrm>
            <a:off x="2964360" y="1471048"/>
            <a:ext cx="2138425" cy="4214007"/>
            <a:chOff x="692" y="1736"/>
            <a:chExt cx="1259" cy="2481"/>
          </a:xfrm>
        </p:grpSpPr>
        <p:sp>
          <p:nvSpPr>
            <p:cNvPr id="19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63" y="1976208"/>
            <a:ext cx="1802445" cy="321305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1958300"/>
            <a:ext cx="1836000" cy="32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9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15999" y="1150774"/>
            <a:ext cx="7949581" cy="72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高清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稳定的视频通话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，让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面试、汇报等沟通更方便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高效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全员可用的电话会议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，让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每一个人都可以轻松完成多人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沟通，支持拨打固话，最多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16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人电话会议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13" name="Group 10"/>
          <p:cNvGrpSpPr>
            <a:grpSpLocks noChangeAspect="1"/>
          </p:cNvGrpSpPr>
          <p:nvPr/>
        </p:nvGrpSpPr>
        <p:grpSpPr bwMode="auto">
          <a:xfrm>
            <a:off x="1015999" y="1982631"/>
            <a:ext cx="2163825" cy="4264061"/>
            <a:chOff x="692" y="1736"/>
            <a:chExt cx="1259" cy="2481"/>
          </a:xfrm>
        </p:grpSpPr>
        <p:sp>
          <p:nvSpPr>
            <p:cNvPr id="14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5" name="Group 10"/>
          <p:cNvGrpSpPr>
            <a:grpSpLocks noChangeAspect="1"/>
          </p:cNvGrpSpPr>
          <p:nvPr/>
        </p:nvGrpSpPr>
        <p:grpSpPr bwMode="auto">
          <a:xfrm>
            <a:off x="3420946" y="1982631"/>
            <a:ext cx="2163825" cy="4264061"/>
            <a:chOff x="692" y="1736"/>
            <a:chExt cx="1259" cy="2481"/>
          </a:xfrm>
        </p:grpSpPr>
        <p:sp>
          <p:nvSpPr>
            <p:cNvPr id="26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1874" y="2437803"/>
            <a:ext cx="1909126" cy="336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10"/>
          <p:cNvGrpSpPr>
            <a:grpSpLocks noChangeAspect="1"/>
          </p:cNvGrpSpPr>
          <p:nvPr/>
        </p:nvGrpSpPr>
        <p:grpSpPr bwMode="auto">
          <a:xfrm>
            <a:off x="5834486" y="1946891"/>
            <a:ext cx="2163825" cy="4264061"/>
            <a:chOff x="692" y="1736"/>
            <a:chExt cx="1259" cy="2481"/>
          </a:xfrm>
        </p:grpSpPr>
        <p:sp>
          <p:nvSpPr>
            <p:cNvPr id="31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9856" y="2427745"/>
            <a:ext cx="1818249" cy="330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42" y="2496868"/>
            <a:ext cx="1847193" cy="3283236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56014" y="573611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钉钉电话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111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7698" y="563774"/>
            <a:ext cx="149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电话会议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9" name="Group 10"/>
          <p:cNvGrpSpPr>
            <a:grpSpLocks noChangeAspect="1"/>
          </p:cNvGrpSpPr>
          <p:nvPr/>
        </p:nvGrpSpPr>
        <p:grpSpPr bwMode="auto">
          <a:xfrm>
            <a:off x="870263" y="1416190"/>
            <a:ext cx="2411162" cy="4751466"/>
            <a:chOff x="692" y="1736"/>
            <a:chExt cx="1259" cy="2481"/>
          </a:xfrm>
        </p:grpSpPr>
        <p:sp>
          <p:nvSpPr>
            <p:cNvPr id="10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908" y="1935477"/>
            <a:ext cx="2087775" cy="37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3524485" y="1416190"/>
            <a:ext cx="4844815" cy="297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marL="200911" indent="-200911">
              <a:lnSpc>
                <a:spcPct val="150000"/>
              </a:lnSpc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会议纪要：记录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会议内容，可发送到人或者群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marL="200911" indent="-200911">
              <a:lnSpc>
                <a:spcPct val="150000"/>
              </a:lnSpc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静音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(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全员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/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个别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)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：若通话成员背景音比较杂，可点击头像对其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静音，被静音方也可自行恢复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marL="200911" indent="-200911">
              <a:lnSpc>
                <a:spcPct val="150000"/>
              </a:lnSpc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随时增减会议成员：根据会议需求，随时调整参会成员</a:t>
            </a:r>
          </a:p>
          <a:p>
            <a:pPr marL="200911" indent="-200911">
              <a:lnSpc>
                <a:spcPct val="150000"/>
              </a:lnSpc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退出会议</a:t>
            </a:r>
          </a:p>
          <a:p>
            <a:pPr marL="200911" indent="-200911">
              <a:lnSpc>
                <a:spcPct val="150000"/>
              </a:lnSpc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结束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会议</a:t>
            </a:r>
          </a:p>
          <a:p>
            <a:pPr marL="200911" indent="-200911"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意外中断，可以根据会议密码重新加入</a:t>
            </a:r>
          </a:p>
        </p:txBody>
      </p:sp>
    </p:spTree>
    <p:extLst>
      <p:ext uri="{BB962C8B-B14F-4D97-AF65-F5344CB8AC3E}">
        <p14:creationId xmlns:p14="http://schemas.microsoft.com/office/powerpoint/2010/main" val="194202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7698" y="563774"/>
            <a:ext cx="149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视频会议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9" name="Group 10"/>
          <p:cNvGrpSpPr>
            <a:grpSpLocks noChangeAspect="1"/>
          </p:cNvGrpSpPr>
          <p:nvPr/>
        </p:nvGrpSpPr>
        <p:grpSpPr bwMode="auto">
          <a:xfrm>
            <a:off x="870263" y="1416190"/>
            <a:ext cx="2411162" cy="4751466"/>
            <a:chOff x="692" y="1736"/>
            <a:chExt cx="1259" cy="2481"/>
          </a:xfrm>
        </p:grpSpPr>
        <p:sp>
          <p:nvSpPr>
            <p:cNvPr id="10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908" y="1944696"/>
            <a:ext cx="2087775" cy="369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3524485" y="1416190"/>
            <a:ext cx="4844815" cy="467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免费高清多人视频会议，开会不用再长途跋涉，面对面轻松交流，节省差旅</a:t>
            </a:r>
            <a:r>
              <a:rPr lang="zh-CN" altLang="en-US" sz="1400" smtClean="0">
                <a:latin typeface="Hiragino Sans GB W3" charset="-122"/>
                <a:ea typeface="Hiragino Sans GB W3" charset="-122"/>
                <a:cs typeface="Hiragino Sans GB W3" charset="-122"/>
              </a:rPr>
              <a:t>时间和费用</a:t>
            </a:r>
            <a:endParaRPr lang="zh-CN" altLang="en-US" sz="1400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当前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参与方上限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5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人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支持高达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1080P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超高清视屏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400" dirty="0" smtClean="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路径：工作</a:t>
            </a:r>
            <a:r>
              <a:rPr lang="en-US" altLang="zh-CN" sz="1400" dirty="0" smtClean="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-</a:t>
            </a:r>
            <a:r>
              <a:rPr lang="zh-CN" altLang="en-US" sz="1400" dirty="0" smtClean="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视频会议（微应用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）</a:t>
            </a:r>
          </a:p>
          <a:p>
            <a:pPr marL="200911" indent="-200911">
              <a:lnSpc>
                <a:spcPct val="150000"/>
              </a:lnSpc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静音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(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全员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/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个别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)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：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若通话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成员背景音比较杂，可点击头像对其静音，被静音方也可自行恢复</a:t>
            </a:r>
          </a:p>
          <a:p>
            <a:pPr marL="200911" indent="-200911">
              <a:lnSpc>
                <a:spcPct val="150000"/>
              </a:lnSpc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随时增减会议成员：根据会议需求，随时调整参会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成员</a:t>
            </a:r>
          </a:p>
          <a:p>
            <a:pPr marL="200911" indent="-200911"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可以关闭摄像头、转化摄像头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marL="200911" indent="-200911">
              <a:lnSpc>
                <a:spcPct val="150000"/>
              </a:lnSpc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结束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会议</a:t>
            </a:r>
          </a:p>
          <a:p>
            <a:pPr marL="200911" indent="-200911"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意外中断，可以根据会议密码重新加入</a:t>
            </a:r>
          </a:p>
        </p:txBody>
      </p:sp>
    </p:spTree>
    <p:extLst>
      <p:ext uri="{BB962C8B-B14F-4D97-AF65-F5344CB8AC3E}">
        <p14:creationId xmlns:p14="http://schemas.microsoft.com/office/powerpoint/2010/main" val="209250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1076" y="574237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办公</a:t>
            </a:r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电话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1078" y="1293565"/>
            <a:ext cx="3618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智能办公电话发起呼叫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zh-CN" altLang="en-US" sz="1400" b="1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 bwMode="auto">
          <a:xfrm>
            <a:off x="656711" y="1829863"/>
            <a:ext cx="2138425" cy="4214007"/>
            <a:chOff x="692" y="1736"/>
            <a:chExt cx="1259" cy="2481"/>
          </a:xfrm>
        </p:grpSpPr>
        <p:sp>
          <p:nvSpPr>
            <p:cNvPr id="11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8" name="Group 10"/>
          <p:cNvGrpSpPr>
            <a:grpSpLocks noChangeAspect="1"/>
          </p:cNvGrpSpPr>
          <p:nvPr/>
        </p:nvGrpSpPr>
        <p:grpSpPr bwMode="auto">
          <a:xfrm>
            <a:off x="2952785" y="1829863"/>
            <a:ext cx="2138425" cy="4214007"/>
            <a:chOff x="692" y="1736"/>
            <a:chExt cx="1259" cy="2481"/>
          </a:xfrm>
        </p:grpSpPr>
        <p:sp>
          <p:nvSpPr>
            <p:cNvPr id="19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97" y="2335023"/>
            <a:ext cx="1807026" cy="321305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93" y="2317115"/>
            <a:ext cx="1827661" cy="32589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067420" y="1352172"/>
            <a:ext cx="2303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回拨呼叫过程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221995" y="1293565"/>
            <a:ext cx="3621198" cy="4598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latin typeface="Hiragino Sans GB W3" charset="-122"/>
                <a:ea typeface="Hiragino Sans GB W3" charset="-122"/>
                <a:cs typeface="Hiragino Sans GB W3" charset="-122"/>
              </a:rPr>
              <a:t>什么是智能办公电话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1. 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中国联通在钉钉内提供的企业总机服务，企业或者组织在线申请固定电话，无需部署设备，员工用钉钉拨打电话，对外显示统一号码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2. 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通过钉钉绑定手机、可拨打中国大陆地区手机号码和座机号码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3. 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企业购买通话时长后，员工拨打使用分钟数，将从企业账户中扣除。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4. 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拨打体验：可以对企业通讯录以及外部联系人、手机通讯录、钉钉好友，拨打电话，电话拨出后，会立即收到回拨电话，确认接听后，办公电话会接通对方手机，接听方会显示拨打方的办公电话专属号码</a:t>
            </a:r>
            <a:endParaRPr lang="zh-CN" altLang="en-US" sz="1400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31723" y="6182768"/>
            <a:ext cx="3871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智能办公电话由中国联通提供服务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694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3798" y="572365"/>
            <a:ext cx="12971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PC</a:t>
            </a:r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办公电话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89" y="2276568"/>
            <a:ext cx="6982106" cy="434637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41293" y="1156958"/>
            <a:ext cx="439656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1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PC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端支持使用拨号盘拨打办公电话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2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Mac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windows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均支持视频会议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3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电脑端增加通话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记录，与手机端通话记录一致</a:t>
            </a:r>
          </a:p>
        </p:txBody>
      </p:sp>
    </p:spTree>
    <p:extLst>
      <p:ext uri="{BB962C8B-B14F-4D97-AF65-F5344CB8AC3E}">
        <p14:creationId xmlns:p14="http://schemas.microsoft.com/office/powerpoint/2010/main" val="128936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203" y="575588"/>
            <a:ext cx="149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钉钉电话权益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9" name="Group 10"/>
          <p:cNvGrpSpPr>
            <a:grpSpLocks noChangeAspect="1"/>
          </p:cNvGrpSpPr>
          <p:nvPr/>
        </p:nvGrpSpPr>
        <p:grpSpPr bwMode="auto">
          <a:xfrm>
            <a:off x="870263" y="1416190"/>
            <a:ext cx="2411162" cy="4751466"/>
            <a:chOff x="692" y="1736"/>
            <a:chExt cx="1259" cy="2481"/>
          </a:xfrm>
        </p:grpSpPr>
        <p:sp>
          <p:nvSpPr>
            <p:cNvPr id="10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4059" y="1946628"/>
            <a:ext cx="2087775" cy="37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3524485" y="1416190"/>
            <a:ext cx="4556587" cy="19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企业成员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共享电话会议分钟数，最高每月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10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万分钟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电话会议分钟数与企业等级和激活人数相关，等级越高、激活人数越多，共享分钟数就越多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每月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1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日更新电话会议分钟数，若电话会议不够使用，管理后台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-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企业数据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-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支持充值</a:t>
            </a:r>
          </a:p>
        </p:txBody>
      </p:sp>
    </p:spTree>
    <p:extLst>
      <p:ext uri="{BB962C8B-B14F-4D97-AF65-F5344CB8AC3E}">
        <p14:creationId xmlns:p14="http://schemas.microsoft.com/office/powerpoint/2010/main" val="109816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203" y="575588"/>
            <a:ext cx="149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提升企业等级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9" name="Group 10"/>
          <p:cNvGrpSpPr>
            <a:grpSpLocks noChangeAspect="1"/>
          </p:cNvGrpSpPr>
          <p:nvPr/>
        </p:nvGrpSpPr>
        <p:grpSpPr bwMode="auto">
          <a:xfrm>
            <a:off x="870263" y="1416190"/>
            <a:ext cx="2411162" cy="4751466"/>
            <a:chOff x="692" y="1736"/>
            <a:chExt cx="1259" cy="2481"/>
          </a:xfrm>
        </p:grpSpPr>
        <p:sp>
          <p:nvSpPr>
            <p:cNvPr id="10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3524485" y="1416190"/>
            <a:ext cx="4749720" cy="162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企业等级由企业所有成员的平均效率分决定，每月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1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日自动更新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企业等级越高，企业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额度和电话会议分钟数越多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如何提升效率值：激活企业员工，使用钉钉功能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099" y="1929448"/>
            <a:ext cx="2097861" cy="372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1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4394" y="577445"/>
            <a:ext cx="149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密聊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9" name="Group 10"/>
          <p:cNvGrpSpPr>
            <a:grpSpLocks noChangeAspect="1"/>
          </p:cNvGrpSpPr>
          <p:nvPr/>
        </p:nvGrpSpPr>
        <p:grpSpPr bwMode="auto">
          <a:xfrm>
            <a:off x="870263" y="1416190"/>
            <a:ext cx="2411162" cy="4751466"/>
            <a:chOff x="692" y="1736"/>
            <a:chExt cx="1259" cy="2481"/>
          </a:xfrm>
        </p:grpSpPr>
        <p:sp>
          <p:nvSpPr>
            <p:cNvPr id="10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3524485" y="1416190"/>
            <a:ext cx="4749720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00" b="1" dirty="0">
                <a:latin typeface="Hiragino Sans GB W3" charset="-122"/>
                <a:ea typeface="Hiragino Sans GB W3" charset="-122"/>
                <a:cs typeface="Hiragino Sans GB W3" charset="-122"/>
              </a:rPr>
              <a:t>不留痕迹的私密聊天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密聊消息在对方已读后会自动销毁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在任何端不留痕迹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接收方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30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秒倒计时</a:t>
            </a: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latin typeface="Hiragino Sans GB W3" charset="-122"/>
                <a:ea typeface="Hiragino Sans GB W3" charset="-122"/>
                <a:cs typeface="Hiragino Sans GB W3" charset="-122"/>
              </a:rPr>
              <a:t>特性一览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消息已读后自动销毁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消息禁止拷贝和转发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消息通知不透出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内容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密聊中头像名字打码防截屏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可设置首页中隐藏澡堂会话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密聊可设置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安全密码锁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密聊中锁屏自动离开密聊模式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645" y="1929108"/>
            <a:ext cx="2091400" cy="371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0517" y="585952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密聊更私密</a:t>
            </a:r>
          </a:p>
        </p:txBody>
      </p:sp>
      <p:grpSp>
        <p:nvGrpSpPr>
          <p:cNvPr id="18" name="Group 10"/>
          <p:cNvGrpSpPr>
            <a:grpSpLocks noChangeAspect="1"/>
          </p:cNvGrpSpPr>
          <p:nvPr/>
        </p:nvGrpSpPr>
        <p:grpSpPr bwMode="auto">
          <a:xfrm>
            <a:off x="3361528" y="2558056"/>
            <a:ext cx="1979618" cy="3901060"/>
            <a:chOff x="692" y="1736"/>
            <a:chExt cx="1259" cy="2481"/>
          </a:xfrm>
        </p:grpSpPr>
        <p:sp>
          <p:nvSpPr>
            <p:cNvPr id="19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2" name="Group 10"/>
          <p:cNvGrpSpPr>
            <a:grpSpLocks noChangeAspect="1"/>
          </p:cNvGrpSpPr>
          <p:nvPr/>
        </p:nvGrpSpPr>
        <p:grpSpPr bwMode="auto">
          <a:xfrm>
            <a:off x="902440" y="2558056"/>
            <a:ext cx="1979618" cy="3901060"/>
            <a:chOff x="692" y="1736"/>
            <a:chExt cx="1259" cy="2481"/>
          </a:xfrm>
        </p:grpSpPr>
        <p:sp>
          <p:nvSpPr>
            <p:cNvPr id="23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6" name="Group 10"/>
          <p:cNvGrpSpPr>
            <a:grpSpLocks noChangeAspect="1"/>
          </p:cNvGrpSpPr>
          <p:nvPr/>
        </p:nvGrpSpPr>
        <p:grpSpPr bwMode="auto">
          <a:xfrm>
            <a:off x="5828477" y="2558056"/>
            <a:ext cx="1979618" cy="3901060"/>
            <a:chOff x="692" y="1736"/>
            <a:chExt cx="1259" cy="2481"/>
          </a:xfrm>
        </p:grpSpPr>
        <p:sp>
          <p:nvSpPr>
            <p:cNvPr id="37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84" y="2993487"/>
            <a:ext cx="1705402" cy="303334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733" y="3007522"/>
            <a:ext cx="1705402" cy="303334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769" y="2979452"/>
            <a:ext cx="1707254" cy="303663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02440" y="1052104"/>
            <a:ext cx="69027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消息阅后即多端物理删除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可定制三种私密等级（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初级、中级、高级），更贴心的私密感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设置路径：手机端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-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我的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-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设置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-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通用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-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密聊</a:t>
            </a:r>
          </a:p>
        </p:txBody>
      </p:sp>
    </p:spTree>
    <p:extLst>
      <p:ext uri="{BB962C8B-B14F-4D97-AF65-F5344CB8AC3E}">
        <p14:creationId xmlns:p14="http://schemas.microsoft.com/office/powerpoint/2010/main" val="69883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1811" y="574236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注册帐号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25798" y="1422680"/>
            <a:ext cx="5509175" cy="104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1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、输入手机号码收取验证码进行注册登录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2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、超过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30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秒收不到验证，可以尝试用接听电话的方式获取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3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、若是无法注册登录，可以点击？号，尝试自助解决或者联系客服</a:t>
            </a:r>
          </a:p>
        </p:txBody>
      </p:sp>
      <p:sp>
        <p:nvSpPr>
          <p:cNvPr id="5" name="矩形 4"/>
          <p:cNvSpPr/>
          <p:nvPr/>
        </p:nvSpPr>
        <p:spPr>
          <a:xfrm>
            <a:off x="3525798" y="2693926"/>
            <a:ext cx="74041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注册登录遇到困难，</a:t>
            </a:r>
            <a:r>
              <a:rPr lang="zh-CN" altLang="en-US" sz="1200" dirty="0">
                <a:latin typeface="Hiragino Sans GB W3" charset="-122"/>
                <a:ea typeface="Hiragino Sans GB W3" charset="-122"/>
                <a:cs typeface="Hiragino Sans GB W3" charset="-122"/>
              </a:rPr>
              <a:t>可以联系官方客服处理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Hiragino Sans GB W3" charset="-122"/>
                <a:ea typeface="Hiragino Sans GB W3" charset="-122"/>
                <a:cs typeface="Hiragino Sans GB W3" charset="-122"/>
              </a:rPr>
              <a:t>客服电话：</a:t>
            </a:r>
            <a:r>
              <a:rPr lang="en-US" altLang="zh-CN" sz="1200" dirty="0">
                <a:latin typeface="Hiragino Sans GB W3" charset="-122"/>
                <a:ea typeface="Hiragino Sans GB W3" charset="-122"/>
                <a:cs typeface="Hiragino Sans GB W3" charset="-122"/>
              </a:rPr>
              <a:t>0571-88157808</a:t>
            </a:r>
            <a:endParaRPr lang="zh-CN" altLang="en-US" sz="12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Hiragino Sans GB W3" charset="-122"/>
                <a:ea typeface="Hiragino Sans GB W3" charset="-122"/>
                <a:cs typeface="Hiragino Sans GB W3" charset="-122"/>
              </a:rPr>
              <a:t>服务时间：</a:t>
            </a:r>
            <a:r>
              <a:rPr lang="zh-CN" altLang="is-IS" sz="1200" dirty="0">
                <a:latin typeface="Hiragino Sans GB W3" charset="-122"/>
                <a:ea typeface="Hiragino Sans GB W3" charset="-122"/>
                <a:cs typeface="Hiragino Sans GB W3" charset="-122"/>
              </a:rPr>
              <a:t>周一至周五 </a:t>
            </a:r>
            <a:r>
              <a:rPr lang="is-IS" altLang="zh-CN" sz="1200" dirty="0">
                <a:latin typeface="Hiragino Sans GB W3" charset="-122"/>
                <a:ea typeface="Hiragino Sans GB W3" charset="-122"/>
                <a:cs typeface="Hiragino Sans GB W3" charset="-122"/>
              </a:rPr>
              <a:t>9:00-18:</a:t>
            </a:r>
            <a:r>
              <a:rPr lang="is-I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00</a:t>
            </a:r>
            <a:endParaRPr lang="zh-CN" altLang="en-US" sz="1200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13" name="Group 10"/>
          <p:cNvGrpSpPr>
            <a:grpSpLocks noChangeAspect="1"/>
          </p:cNvGrpSpPr>
          <p:nvPr/>
        </p:nvGrpSpPr>
        <p:grpSpPr bwMode="auto">
          <a:xfrm>
            <a:off x="870263" y="1416190"/>
            <a:ext cx="2411162" cy="4751466"/>
            <a:chOff x="692" y="1736"/>
            <a:chExt cx="1259" cy="2481"/>
          </a:xfrm>
        </p:grpSpPr>
        <p:sp>
          <p:nvSpPr>
            <p:cNvPr id="14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4059" y="1946628"/>
            <a:ext cx="2087775" cy="37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42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4109" y="586739"/>
            <a:ext cx="149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消息</a:t>
            </a:r>
            <a:r>
              <a:rPr lang="en-US" altLang="zh-CN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-</a:t>
            </a:r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搜索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9" name="Group 10"/>
          <p:cNvGrpSpPr>
            <a:grpSpLocks noChangeAspect="1"/>
          </p:cNvGrpSpPr>
          <p:nvPr/>
        </p:nvGrpSpPr>
        <p:grpSpPr bwMode="auto">
          <a:xfrm>
            <a:off x="870263" y="1416190"/>
            <a:ext cx="2411162" cy="4751466"/>
            <a:chOff x="692" y="1736"/>
            <a:chExt cx="1259" cy="2481"/>
          </a:xfrm>
        </p:grpSpPr>
        <p:sp>
          <p:nvSpPr>
            <p:cNvPr id="10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4059" y="1946628"/>
            <a:ext cx="2087775" cy="37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3524485" y="1416190"/>
            <a:ext cx="4749720" cy="117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搜索功能强大，支持搜索联系人、群组、聊天消息、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、功能、钉盘、钉邮、微应用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保留搜索记录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93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84309" y="548639"/>
            <a:ext cx="149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我的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9" name="Group 10"/>
          <p:cNvGrpSpPr>
            <a:grpSpLocks noChangeAspect="1"/>
          </p:cNvGrpSpPr>
          <p:nvPr/>
        </p:nvGrpSpPr>
        <p:grpSpPr bwMode="auto">
          <a:xfrm>
            <a:off x="870263" y="1416190"/>
            <a:ext cx="2411162" cy="4751466"/>
            <a:chOff x="692" y="1736"/>
            <a:chExt cx="1259" cy="2481"/>
          </a:xfrm>
        </p:grpSpPr>
        <p:sp>
          <p:nvSpPr>
            <p:cNvPr id="10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3428891" y="1427369"/>
            <a:ext cx="4749720" cy="434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帐号基本设置：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点击头像，可以进入个人资料页，设置头像、昵称等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查看企业等级、效率分，可以点击查看详情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红包：可以查看我收到的和我发出的，绑定实名认证汇付宝，红包自动提现到支付宝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收藏：重要消息、文件、图片进行收藏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表情：支持下载更多表情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福利社：钉钉活动入口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服务中心：上门服务、在线热线、使用手册、视频中心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设置：帐号安全、新消息通知、隐私、通用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957" y="1953739"/>
            <a:ext cx="2086088" cy="370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8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3098" y="586739"/>
            <a:ext cx="149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修改资料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9" name="Group 10"/>
          <p:cNvGrpSpPr>
            <a:grpSpLocks noChangeAspect="1"/>
          </p:cNvGrpSpPr>
          <p:nvPr/>
        </p:nvGrpSpPr>
        <p:grpSpPr bwMode="auto">
          <a:xfrm>
            <a:off x="870263" y="1416190"/>
            <a:ext cx="2411162" cy="4751466"/>
            <a:chOff x="692" y="1736"/>
            <a:chExt cx="1259" cy="2481"/>
          </a:xfrm>
        </p:grpSpPr>
        <p:sp>
          <p:nvSpPr>
            <p:cNvPr id="10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3695591" y="1416190"/>
            <a:ext cx="4749720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我的资料：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点击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头像，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可以进入个人资料页，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设置头像、昵称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等</a:t>
            </a:r>
            <a:endParaRPr lang="zh-CN" altLang="en-US" sz="1400" b="1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头像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昵称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钉钉号（一旦设置不可更改）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二维码名片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性别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生日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地区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个人实名认证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622" y="1964812"/>
            <a:ext cx="2065808" cy="367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8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9287" y="586076"/>
            <a:ext cx="1103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红包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13" name="Group 10"/>
          <p:cNvGrpSpPr>
            <a:grpSpLocks noChangeAspect="1"/>
          </p:cNvGrpSpPr>
          <p:nvPr/>
        </p:nvGrpSpPr>
        <p:grpSpPr bwMode="auto">
          <a:xfrm>
            <a:off x="838200" y="1383290"/>
            <a:ext cx="2411162" cy="4751466"/>
            <a:chOff x="692" y="1736"/>
            <a:chExt cx="1259" cy="2481"/>
          </a:xfrm>
        </p:grpSpPr>
        <p:sp>
          <p:nvSpPr>
            <p:cNvPr id="14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1996" y="1913728"/>
            <a:ext cx="2087775" cy="37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0"/>
          <p:cNvGrpSpPr>
            <a:grpSpLocks noChangeAspect="1"/>
          </p:cNvGrpSpPr>
          <p:nvPr/>
        </p:nvGrpSpPr>
        <p:grpSpPr bwMode="auto">
          <a:xfrm>
            <a:off x="3396828" y="1383290"/>
            <a:ext cx="2411162" cy="4751466"/>
            <a:chOff x="692" y="1736"/>
            <a:chExt cx="1259" cy="2481"/>
          </a:xfrm>
        </p:grpSpPr>
        <p:sp>
          <p:nvSpPr>
            <p:cNvPr id="18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0624" y="1913728"/>
            <a:ext cx="2087775" cy="37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/>
          <p:cNvSpPr/>
          <p:nvPr/>
        </p:nvSpPr>
        <p:spPr>
          <a:xfrm>
            <a:off x="5965032" y="1383290"/>
            <a:ext cx="3013868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rgbClr val="00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仅支持手机端发红包和接收红包</a:t>
            </a:r>
            <a:r>
              <a:rPr lang="zh-CN" altLang="en-US" sz="1200" b="1" dirty="0" smtClean="0">
                <a:solidFill>
                  <a:srgbClr val="00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：</a:t>
            </a: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rgbClr val="00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聊天中可以点击“</a:t>
            </a:r>
            <a:r>
              <a:rPr lang="en-US" altLang="zh-CN" sz="1200" dirty="0" smtClean="0">
                <a:solidFill>
                  <a:srgbClr val="00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+</a:t>
            </a:r>
            <a:r>
              <a:rPr lang="zh-CN" altLang="en-US" sz="1200" dirty="0" smtClean="0">
                <a:solidFill>
                  <a:srgbClr val="00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”号，选择红包</a:t>
            </a:r>
          </a:p>
          <a:p>
            <a:pPr>
              <a:lnSpc>
                <a:spcPct val="150000"/>
              </a:lnSpc>
            </a:pPr>
            <a:endParaRPr lang="zh-CN" altLang="en-US" sz="1200" dirty="0">
              <a:solidFill>
                <a:srgbClr val="000000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 smtClean="0">
                <a:solidFill>
                  <a:srgbClr val="00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需要绑定已实名认证的支付宝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 smtClean="0">
                <a:solidFill>
                  <a:srgbClr val="00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一个支付宝只能绑定一个钉钉号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 smtClean="0">
                <a:solidFill>
                  <a:srgbClr val="00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若是要绑定其他支付宝，原来的钉钉帐号要解绑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400" dirty="0" smtClean="0">
                <a:solidFill>
                  <a:srgbClr val="00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若是已经绑定支付宝，红包会自动提现到支付宝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zh-CN" altLang="en-US" sz="1400" dirty="0">
              <a:solidFill>
                <a:srgbClr val="000000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zh-CN" altLang="en-US" sz="1200" dirty="0">
                <a:solidFill>
                  <a:srgbClr val="00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常见问题可以点击顶部？号查看了解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zh-CN" altLang="en-US" sz="1400" dirty="0" smtClean="0">
              <a:solidFill>
                <a:srgbClr val="000000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000000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000000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681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3098" y="586739"/>
            <a:ext cx="149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服务中心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9" name="Group 10"/>
          <p:cNvGrpSpPr>
            <a:grpSpLocks noChangeAspect="1"/>
          </p:cNvGrpSpPr>
          <p:nvPr/>
        </p:nvGrpSpPr>
        <p:grpSpPr bwMode="auto">
          <a:xfrm>
            <a:off x="870263" y="1416190"/>
            <a:ext cx="2411162" cy="4751466"/>
            <a:chOff x="692" y="1736"/>
            <a:chExt cx="1259" cy="2481"/>
          </a:xfrm>
        </p:grpSpPr>
        <p:sp>
          <p:nvSpPr>
            <p:cNvPr id="10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3695590" y="1416190"/>
            <a:ext cx="5067409" cy="355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服务中心：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在线服务：智能服务，人工客服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上门服务：阿里认证专家走进企业上门服务</a:t>
            </a:r>
            <a:r>
              <a:rPr lang="zh-CN" altLang="en-US" sz="1400" dirty="0" smtClean="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（第</a:t>
            </a:r>
            <a:r>
              <a:rPr lang="en-US" altLang="zh-CN" sz="1400" dirty="0" smtClean="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1</a:t>
            </a:r>
            <a:r>
              <a:rPr lang="zh-CN" altLang="en-US" sz="1400" dirty="0" smtClean="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次免费）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电话服务：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0571-88157808</a:t>
            </a:r>
            <a:endParaRPr lang="zh-CN" altLang="en-US" sz="1400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视频中心：钉钉各种视频，快速了解钉钉</a:t>
            </a: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使用手册：安全手册</a:t>
            </a:r>
            <a:r>
              <a:rPr lang="zh-CN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、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管理员指南</a:t>
            </a:r>
            <a:r>
              <a:rPr lang="zh-CN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基础功能</a:t>
            </a:r>
            <a:r>
              <a:rPr lang="zh-CN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工作应用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常见问题：所有业务常见问题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角色体验：负责人、员工初步体验钉钉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22" y="1965111"/>
            <a:ext cx="2065808" cy="367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9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4198" y="586739"/>
            <a:ext cx="149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帐号与安全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9" name="Group 10"/>
          <p:cNvGrpSpPr>
            <a:grpSpLocks noChangeAspect="1"/>
          </p:cNvGrpSpPr>
          <p:nvPr/>
        </p:nvGrpSpPr>
        <p:grpSpPr bwMode="auto">
          <a:xfrm>
            <a:off x="870263" y="1416190"/>
            <a:ext cx="2411162" cy="4751466"/>
            <a:chOff x="692" y="1736"/>
            <a:chExt cx="1259" cy="2481"/>
          </a:xfrm>
        </p:grpSpPr>
        <p:sp>
          <p:nvSpPr>
            <p:cNvPr id="10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3695591" y="1416190"/>
            <a:ext cx="4749720" cy="299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帐号与安全：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帐号保护：开启后，不常用的手机登录，需要短信验证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更换手机号：更换手机号后，登录手机号和企业通讯录号码均会改变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钉钉登录密码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安全密码锁定：安全密码锁、锁屏保护、密聊保护等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隐藏密聊对话：若开启，首页中的密聊对话将被隐藏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380" y="1966925"/>
            <a:ext cx="2061665" cy="365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7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2953" y="586739"/>
            <a:ext cx="1499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通用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9" name="Group 10"/>
          <p:cNvGrpSpPr>
            <a:grpSpLocks noChangeAspect="1"/>
          </p:cNvGrpSpPr>
          <p:nvPr/>
        </p:nvGrpSpPr>
        <p:grpSpPr bwMode="auto">
          <a:xfrm>
            <a:off x="870263" y="1416190"/>
            <a:ext cx="2411162" cy="4751466"/>
            <a:chOff x="692" y="1736"/>
            <a:chExt cx="1259" cy="2481"/>
          </a:xfrm>
        </p:grpSpPr>
        <p:sp>
          <p:nvSpPr>
            <p:cNvPr id="10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3601461" y="1416190"/>
            <a:ext cx="5125680" cy="467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通用：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路径：我的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-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设置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-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通用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多语言：钉钉支持中文版、英文版、繁体版，安卓手机还支持日文版，聊天中支持中英文进行翻译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字体大小：可以根据自己喜好，调整大小</a:t>
            </a:r>
            <a:endParaRPr lang="en-US" altLang="zh-CN" sz="1400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密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聊：可进行设置密聊等级、隐藏密聊对话和开启密聊保护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全屏语音功能：聊天页面点击空白区域，快速发起语音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首页智能排序：若开启，首页中的消息将智能排序，按照置顶聊天、未接电话、特别关注人、单聊、群聊</a:t>
            </a:r>
            <a:endParaRPr lang="en-US" altLang="zh-CN" sz="1400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显示启动图片：关闭后，启动钉钉将不显示启动图片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清除缓存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203" y="1974274"/>
            <a:ext cx="2049281" cy="368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4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87" y="1573857"/>
            <a:ext cx="3608710" cy="58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6" name="Picture 2" descr="pasted-imag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598" y="5672584"/>
            <a:ext cx="1293689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7" name="Rectangle 3"/>
          <p:cNvSpPr>
            <a:spLocks/>
          </p:cNvSpPr>
          <p:nvPr/>
        </p:nvSpPr>
        <p:spPr bwMode="auto">
          <a:xfrm>
            <a:off x="3156481" y="2427000"/>
            <a:ext cx="2765181" cy="28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zh-CN" altLang="en-US" sz="1406" dirty="0" smtClean="0">
                <a:solidFill>
                  <a:srgbClr val="53585F"/>
                </a:solidFill>
                <a:latin typeface="Microsoft YaHei" charset="0"/>
                <a:ea typeface="Microsoft YaHei" charset="0"/>
                <a:cs typeface="Microsoft YaHei" charset="0"/>
                <a:sym typeface="Microsoft YaHei" charset="0"/>
              </a:rPr>
              <a:t>遇到困难，</a:t>
            </a:r>
            <a:r>
              <a:rPr lang="zh-CN" altLang="en-US" sz="1406" smtClean="0">
                <a:solidFill>
                  <a:srgbClr val="53585F"/>
                </a:solidFill>
                <a:latin typeface="Microsoft YaHei" charset="0"/>
                <a:ea typeface="Microsoft YaHei" charset="0"/>
                <a:cs typeface="Microsoft YaHei" charset="0"/>
                <a:sym typeface="Microsoft YaHei" charset="0"/>
              </a:rPr>
              <a:t>请钉钉扫一扫联系</a:t>
            </a:r>
            <a:r>
              <a:rPr lang="zh-CN" altLang="en-US" sz="1406" dirty="0" smtClean="0">
                <a:solidFill>
                  <a:srgbClr val="53585F"/>
                </a:solidFill>
                <a:latin typeface="Microsoft YaHei" charset="0"/>
                <a:ea typeface="Microsoft YaHei" charset="0"/>
                <a:cs typeface="Microsoft YaHei" charset="0"/>
                <a:sym typeface="Microsoft YaHei" charset="0"/>
              </a:rPr>
              <a:t>我们</a:t>
            </a:r>
            <a:endParaRPr lang="zh-CN" altLang="zh-CN" sz="1406" dirty="0">
              <a:solidFill>
                <a:srgbClr val="53585F"/>
              </a:solidFill>
              <a:latin typeface="Microsoft YaHei" charset="0"/>
              <a:ea typeface="Microsoft YaHei" charset="0"/>
              <a:cs typeface="Microsoft YaHei" charset="0"/>
              <a:sym typeface="Microsoft YaHei" charset="0"/>
            </a:endParaRPr>
          </a:p>
        </p:txBody>
      </p:sp>
      <p:pic>
        <p:nvPicPr>
          <p:cNvPr id="6148" name="Picture 4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598" y="2982610"/>
            <a:ext cx="1228948" cy="122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/>
          </p:cNvSpPr>
          <p:nvPr/>
        </p:nvSpPr>
        <p:spPr bwMode="auto">
          <a:xfrm>
            <a:off x="3924598" y="4237279"/>
            <a:ext cx="1200650" cy="2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zh-CN" altLang="en-US" sz="1100" dirty="0" smtClean="0">
                <a:solidFill>
                  <a:srgbClr val="53585F"/>
                </a:solidFill>
                <a:latin typeface="Microsoft YaHei" charset="0"/>
                <a:ea typeface="Microsoft YaHei" charset="0"/>
                <a:cs typeface="Microsoft YaHei" charset="0"/>
                <a:sym typeface="Microsoft YaHei" charset="0"/>
              </a:rPr>
              <a:t>预约</a:t>
            </a:r>
            <a:r>
              <a:rPr lang="zh-CN" altLang="en-US" sz="1100" smtClean="0">
                <a:solidFill>
                  <a:srgbClr val="53585F"/>
                </a:solidFill>
                <a:latin typeface="Microsoft YaHei" charset="0"/>
                <a:ea typeface="Microsoft YaHei" charset="0"/>
                <a:cs typeface="Microsoft YaHei" charset="0"/>
                <a:sym typeface="Microsoft YaHei" charset="0"/>
              </a:rPr>
              <a:t>专家上门服务</a:t>
            </a:r>
            <a:endParaRPr lang="zh-CN" altLang="zh-CN" sz="1100" dirty="0">
              <a:solidFill>
                <a:srgbClr val="53585F"/>
              </a:solidFill>
              <a:latin typeface="Microsoft YaHei" charset="0"/>
              <a:ea typeface="Microsoft YaHei" charset="0"/>
              <a:cs typeface="Microsoft YaHei" charset="0"/>
              <a:sym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8094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4234375" y="1505244"/>
            <a:ext cx="341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填写真实姓名并设置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6~20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位的密码</a:t>
            </a:r>
          </a:p>
          <a:p>
            <a:pPr marL="285750" indent="-285750">
              <a:buFont typeface="Arial" charset="0"/>
              <a:buChar char="•"/>
            </a:pP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0660" y="585388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登录设置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15" name="Group 10"/>
          <p:cNvGrpSpPr>
            <a:grpSpLocks noChangeAspect="1"/>
          </p:cNvGrpSpPr>
          <p:nvPr/>
        </p:nvGrpSpPr>
        <p:grpSpPr bwMode="auto">
          <a:xfrm>
            <a:off x="1302623" y="1505244"/>
            <a:ext cx="2242435" cy="4459458"/>
            <a:chOff x="692" y="1736"/>
            <a:chExt cx="1259" cy="2481"/>
          </a:xfrm>
        </p:grpSpPr>
        <p:sp>
          <p:nvSpPr>
            <p:cNvPr id="16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45" y="2013238"/>
            <a:ext cx="1883679" cy="34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4803" y="586325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新用户须知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15999" y="1208473"/>
            <a:ext cx="6833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zh-CN" altLang="en-US" sz="16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可以点击推送的内容，快速了解钉钉，如钉钉小秘书、文件小助手等等</a:t>
            </a:r>
          </a:p>
        </p:txBody>
      </p:sp>
      <p:grpSp>
        <p:nvGrpSpPr>
          <p:cNvPr id="13" name="Group 10"/>
          <p:cNvGrpSpPr>
            <a:grpSpLocks noChangeAspect="1"/>
          </p:cNvGrpSpPr>
          <p:nvPr/>
        </p:nvGrpSpPr>
        <p:grpSpPr bwMode="auto">
          <a:xfrm>
            <a:off x="1015999" y="1893421"/>
            <a:ext cx="2163825" cy="4264061"/>
            <a:chOff x="692" y="1736"/>
            <a:chExt cx="1259" cy="2481"/>
          </a:xfrm>
        </p:grpSpPr>
        <p:sp>
          <p:nvSpPr>
            <p:cNvPr id="14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2327" y="2366727"/>
            <a:ext cx="1856333" cy="3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10"/>
          <p:cNvGrpSpPr>
            <a:grpSpLocks noChangeAspect="1"/>
          </p:cNvGrpSpPr>
          <p:nvPr/>
        </p:nvGrpSpPr>
        <p:grpSpPr bwMode="auto">
          <a:xfrm>
            <a:off x="3420946" y="1893421"/>
            <a:ext cx="2163825" cy="4264061"/>
            <a:chOff x="692" y="1736"/>
            <a:chExt cx="1259" cy="2481"/>
          </a:xfrm>
        </p:grpSpPr>
        <p:sp>
          <p:nvSpPr>
            <p:cNvPr id="26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7274" y="2374275"/>
            <a:ext cx="1856333" cy="330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10"/>
          <p:cNvGrpSpPr>
            <a:grpSpLocks noChangeAspect="1"/>
          </p:cNvGrpSpPr>
          <p:nvPr/>
        </p:nvGrpSpPr>
        <p:grpSpPr bwMode="auto">
          <a:xfrm>
            <a:off x="5834486" y="1857681"/>
            <a:ext cx="2163825" cy="4264061"/>
            <a:chOff x="692" y="1736"/>
            <a:chExt cx="1259" cy="2481"/>
          </a:xfrm>
        </p:grpSpPr>
        <p:sp>
          <p:nvSpPr>
            <p:cNvPr id="31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0814" y="2338535"/>
            <a:ext cx="1856333" cy="330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82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258" y="1817479"/>
            <a:ext cx="1836000" cy="32589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3387" y="586076"/>
            <a:ext cx="1103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创建团队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233182" y="1383290"/>
            <a:ext cx="33885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路径：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手机端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：手机端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-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联系人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-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添加</a:t>
            </a:r>
            <a:r>
              <a:rPr lang="en-US" altLang="zh-CN" sz="1400" dirty="0">
                <a:latin typeface="Hiragino Sans GB W3" charset="-122"/>
                <a:ea typeface="Hiragino Sans GB W3" charset="-122"/>
                <a:cs typeface="Hiragino Sans GB W3" charset="-122"/>
              </a:rPr>
              <a:t>-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创建团队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，手机端最多可创建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3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个团队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电脑端：打开官网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  <a:hlinkClick r:id="rId3"/>
              </a:rPr>
              <a:t>www.dingtalk.com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，点击右上角企业注册</a:t>
            </a:r>
          </a:p>
          <a:p>
            <a:pPr>
              <a:lnSpc>
                <a:spcPct val="150000"/>
              </a:lnSpc>
            </a:pPr>
            <a:endParaRPr lang="zh-CN" altLang="en-US" sz="1400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优势：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1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</a:t>
            </a:r>
            <a:r>
              <a:rPr lang="zh-CN" altLang="en-US" sz="1400" dirty="0">
                <a:latin typeface="Hiragino Sans GB W3" charset="-122"/>
                <a:ea typeface="Hiragino Sans GB W3" charset="-122"/>
                <a:cs typeface="Hiragino Sans GB W3" charset="-122"/>
              </a:rPr>
              <a:t>共享企业通讯录，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随时随地找人；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2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、获得更多权益（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DING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、电话会议等），认证企业商务电话最高可获取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10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万分钟；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3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、免费试用价值</a:t>
            </a:r>
            <a:r>
              <a:rPr lang="en-US" altLang="zh-CN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20</a:t>
            </a:r>
            <a:r>
              <a:rPr lang="zh-CN" altLang="en-US" sz="14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万元的办公套件。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13" name="Group 10"/>
          <p:cNvGrpSpPr>
            <a:grpSpLocks noChangeAspect="1"/>
          </p:cNvGrpSpPr>
          <p:nvPr/>
        </p:nvGrpSpPr>
        <p:grpSpPr bwMode="auto">
          <a:xfrm>
            <a:off x="498187" y="1403605"/>
            <a:ext cx="2118062" cy="4192996"/>
            <a:chOff x="692" y="1736"/>
            <a:chExt cx="1259" cy="2481"/>
          </a:xfrm>
        </p:grpSpPr>
        <p:sp>
          <p:nvSpPr>
            <p:cNvPr id="14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" name="Group 10"/>
          <p:cNvGrpSpPr>
            <a:grpSpLocks noChangeAspect="1"/>
          </p:cNvGrpSpPr>
          <p:nvPr/>
        </p:nvGrpSpPr>
        <p:grpSpPr bwMode="auto">
          <a:xfrm>
            <a:off x="2945377" y="1362278"/>
            <a:ext cx="2138425" cy="4214007"/>
            <a:chOff x="692" y="1736"/>
            <a:chExt cx="1259" cy="2481"/>
          </a:xfrm>
        </p:grpSpPr>
        <p:sp>
          <p:nvSpPr>
            <p:cNvPr id="10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66" y="1877414"/>
            <a:ext cx="1801644" cy="324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6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8521" y="1896548"/>
            <a:ext cx="2087775" cy="37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9296" y="1903928"/>
            <a:ext cx="2087775" cy="37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00986" y="586076"/>
            <a:ext cx="1613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组织架构管理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13" name="Group 10"/>
          <p:cNvGrpSpPr>
            <a:grpSpLocks noChangeAspect="1"/>
          </p:cNvGrpSpPr>
          <p:nvPr/>
        </p:nvGrpSpPr>
        <p:grpSpPr bwMode="auto">
          <a:xfrm>
            <a:off x="838200" y="1383290"/>
            <a:ext cx="2411162" cy="4751466"/>
            <a:chOff x="692" y="1736"/>
            <a:chExt cx="1259" cy="2481"/>
          </a:xfrm>
        </p:grpSpPr>
        <p:sp>
          <p:nvSpPr>
            <p:cNvPr id="14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7" name="Group 10"/>
          <p:cNvGrpSpPr>
            <a:grpSpLocks noChangeAspect="1"/>
          </p:cNvGrpSpPr>
          <p:nvPr/>
        </p:nvGrpSpPr>
        <p:grpSpPr bwMode="auto">
          <a:xfrm>
            <a:off x="3396828" y="1383290"/>
            <a:ext cx="2411162" cy="4751466"/>
            <a:chOff x="692" y="1736"/>
            <a:chExt cx="1259" cy="2481"/>
          </a:xfrm>
        </p:grpSpPr>
        <p:sp>
          <p:nvSpPr>
            <p:cNvPr id="18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5965032" y="1383290"/>
            <a:ext cx="2888257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手机端组织架构管理</a:t>
            </a:r>
          </a:p>
          <a:p>
            <a:pPr>
              <a:lnSpc>
                <a:spcPct val="150000"/>
              </a:lnSpc>
            </a:pPr>
            <a:r>
              <a:rPr lang="zh-CN" altLang="en-US" sz="12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路径：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联系人</a:t>
            </a:r>
            <a:r>
              <a:rPr lang="en-U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-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管理</a:t>
            </a:r>
          </a:p>
          <a:p>
            <a:pPr>
              <a:lnSpc>
                <a:spcPct val="150000"/>
              </a:lnSpc>
            </a:pPr>
            <a:endParaRPr lang="zh-CN" altLang="en-US" sz="12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 smtClean="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管理员完成必要操作，更好的体验钉钉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1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、管理成员及部门，搭建企业框架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2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、邀请同事参与体验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Hiragino Sans GB W3" charset="-122"/>
                <a:ea typeface="Hiragino Sans GB W3" charset="-122"/>
                <a:cs typeface="Hiragino Sans GB W3" charset="-122"/>
              </a:rPr>
              <a:t>3</a:t>
            </a:r>
            <a:r>
              <a:rPr lang="zh-CN" altLang="en-US" sz="1200" dirty="0">
                <a:latin typeface="Hiragino Sans GB W3" charset="-122"/>
                <a:ea typeface="Hiragino Sans GB W3" charset="-122"/>
                <a:cs typeface="Hiragino Sans GB W3" charset="-122"/>
              </a:rPr>
              <a:t>、团队进行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认证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4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、安全中心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5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、企业数据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6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、设置企业负责人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7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、设置企业邮箱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8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、外部联系人设置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9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、服务窗设置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10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、服务中心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11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、遇到问题，进入服务中心，联系客服或者发起上门服务</a:t>
            </a:r>
          </a:p>
          <a:p>
            <a:pPr>
              <a:lnSpc>
                <a:spcPct val="150000"/>
              </a:lnSpc>
            </a:pPr>
            <a:endParaRPr lang="zh-CN" altLang="en-US" sz="1400" dirty="0" smtClean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294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3387" y="586076"/>
            <a:ext cx="1103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管理团队</a:t>
            </a:r>
            <a:endParaRPr lang="zh-CN" altLang="en-US" sz="16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  <p:grpSp>
        <p:nvGrpSpPr>
          <p:cNvPr id="13" name="Group 10"/>
          <p:cNvGrpSpPr>
            <a:grpSpLocks noChangeAspect="1"/>
          </p:cNvGrpSpPr>
          <p:nvPr/>
        </p:nvGrpSpPr>
        <p:grpSpPr bwMode="auto">
          <a:xfrm>
            <a:off x="838200" y="1383290"/>
            <a:ext cx="2411162" cy="4751466"/>
            <a:chOff x="692" y="1736"/>
            <a:chExt cx="1259" cy="2481"/>
          </a:xfrm>
        </p:grpSpPr>
        <p:sp>
          <p:nvSpPr>
            <p:cNvPr id="14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1996" y="1913728"/>
            <a:ext cx="2087775" cy="37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0"/>
          <p:cNvGrpSpPr>
            <a:grpSpLocks noChangeAspect="1"/>
          </p:cNvGrpSpPr>
          <p:nvPr/>
        </p:nvGrpSpPr>
        <p:grpSpPr bwMode="auto">
          <a:xfrm>
            <a:off x="3396828" y="1383290"/>
            <a:ext cx="2411162" cy="4751466"/>
            <a:chOff x="692" y="1736"/>
            <a:chExt cx="1259" cy="2481"/>
          </a:xfrm>
        </p:grpSpPr>
        <p:sp>
          <p:nvSpPr>
            <p:cNvPr id="18" name="AutoShape 9"/>
            <p:cNvSpPr>
              <a:spLocks noChangeAspect="1" noChangeArrowheads="1" noTextEdit="1"/>
            </p:cNvSpPr>
            <p:nvPr/>
          </p:nvSpPr>
          <p:spPr bwMode="auto">
            <a:xfrm>
              <a:off x="692" y="1736"/>
              <a:ext cx="1259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695" y="1738"/>
              <a:ext cx="1254" cy="2479"/>
            </a:xfrm>
            <a:custGeom>
              <a:avLst/>
              <a:gdLst>
                <a:gd name="T0" fmla="*/ 3 w 6407"/>
                <a:gd name="T1" fmla="*/ 197 h 12675"/>
                <a:gd name="T2" fmla="*/ 3 w 6407"/>
                <a:gd name="T3" fmla="*/ 197 h 12675"/>
                <a:gd name="T4" fmla="*/ 1 w 6407"/>
                <a:gd name="T5" fmla="*/ 197 h 12675"/>
                <a:gd name="T6" fmla="*/ 0 w 6407"/>
                <a:gd name="T7" fmla="*/ 196 h 12675"/>
                <a:gd name="T8" fmla="*/ 0 w 6407"/>
                <a:gd name="T9" fmla="*/ 162 h 12675"/>
                <a:gd name="T10" fmla="*/ 1 w 6407"/>
                <a:gd name="T11" fmla="*/ 161 h 12675"/>
                <a:gd name="T12" fmla="*/ 3 w 6407"/>
                <a:gd name="T13" fmla="*/ 161 h 12675"/>
                <a:gd name="T14" fmla="*/ 3 w 6407"/>
                <a:gd name="T15" fmla="*/ 139 h 12675"/>
                <a:gd name="T16" fmla="*/ 2 w 6407"/>
                <a:gd name="T17" fmla="*/ 139 h 12675"/>
                <a:gd name="T18" fmla="*/ 0 w 6407"/>
                <a:gd name="T19" fmla="*/ 138 h 12675"/>
                <a:gd name="T20" fmla="*/ 0 w 6407"/>
                <a:gd name="T21" fmla="*/ 105 h 12675"/>
                <a:gd name="T22" fmla="*/ 2 w 6407"/>
                <a:gd name="T23" fmla="*/ 104 h 12675"/>
                <a:gd name="T24" fmla="*/ 3 w 6407"/>
                <a:gd name="T25" fmla="*/ 104 h 12675"/>
                <a:gd name="T26" fmla="*/ 3 w 6407"/>
                <a:gd name="T27" fmla="*/ 83 h 12675"/>
                <a:gd name="T28" fmla="*/ 2 w 6407"/>
                <a:gd name="T29" fmla="*/ 83 h 12675"/>
                <a:gd name="T30" fmla="*/ 0 w 6407"/>
                <a:gd name="T31" fmla="*/ 81 h 12675"/>
                <a:gd name="T32" fmla="*/ 0 w 6407"/>
                <a:gd name="T33" fmla="*/ 67 h 12675"/>
                <a:gd name="T34" fmla="*/ 2 w 6407"/>
                <a:gd name="T35" fmla="*/ 65 h 12675"/>
                <a:gd name="T36" fmla="*/ 3 w 6407"/>
                <a:gd name="T37" fmla="*/ 65 h 12675"/>
                <a:gd name="T38" fmla="*/ 3 w 6407"/>
                <a:gd name="T39" fmla="*/ 31 h 12675"/>
                <a:gd name="T40" fmla="*/ 33 w 6407"/>
                <a:gd name="T41" fmla="*/ 0 h 12675"/>
                <a:gd name="T42" fmla="*/ 212 w 6407"/>
                <a:gd name="T43" fmla="*/ 0 h 12675"/>
                <a:gd name="T44" fmla="*/ 243 w 6407"/>
                <a:gd name="T45" fmla="*/ 31 h 12675"/>
                <a:gd name="T46" fmla="*/ 243 w 6407"/>
                <a:gd name="T47" fmla="*/ 103 h 12675"/>
                <a:gd name="T48" fmla="*/ 244 w 6407"/>
                <a:gd name="T49" fmla="*/ 103 h 12675"/>
                <a:gd name="T50" fmla="*/ 245 w 6407"/>
                <a:gd name="T51" fmla="*/ 105 h 12675"/>
                <a:gd name="T52" fmla="*/ 245 w 6407"/>
                <a:gd name="T53" fmla="*/ 137 h 12675"/>
                <a:gd name="T54" fmla="*/ 244 w 6407"/>
                <a:gd name="T55" fmla="*/ 139 h 12675"/>
                <a:gd name="T56" fmla="*/ 243 w 6407"/>
                <a:gd name="T57" fmla="*/ 139 h 12675"/>
                <a:gd name="T58" fmla="*/ 243 w 6407"/>
                <a:gd name="T59" fmla="*/ 454 h 12675"/>
                <a:gd name="T60" fmla="*/ 212 w 6407"/>
                <a:gd name="T61" fmla="*/ 485 h 12675"/>
                <a:gd name="T62" fmla="*/ 33 w 6407"/>
                <a:gd name="T63" fmla="*/ 485 h 12675"/>
                <a:gd name="T64" fmla="*/ 3 w 6407"/>
                <a:gd name="T65" fmla="*/ 454 h 12675"/>
                <a:gd name="T66" fmla="*/ 3 w 6407"/>
                <a:gd name="T67" fmla="*/ 197 h 12675"/>
                <a:gd name="T68" fmla="*/ 3 w 6407"/>
                <a:gd name="T69" fmla="*/ 197 h 12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07" h="12675">
                  <a:moveTo>
                    <a:pt x="65" y="5143"/>
                  </a:moveTo>
                  <a:lnTo>
                    <a:pt x="65" y="5143"/>
                  </a:lnTo>
                  <a:lnTo>
                    <a:pt x="27" y="5141"/>
                  </a:lnTo>
                  <a:cubicBezTo>
                    <a:pt x="12" y="5141"/>
                    <a:pt x="0" y="5129"/>
                    <a:pt x="0" y="5114"/>
                  </a:cubicBezTo>
                  <a:lnTo>
                    <a:pt x="0" y="4228"/>
                  </a:lnTo>
                  <a:cubicBezTo>
                    <a:pt x="0" y="4214"/>
                    <a:pt x="12" y="4202"/>
                    <a:pt x="27" y="4201"/>
                  </a:cubicBezTo>
                  <a:lnTo>
                    <a:pt x="65" y="4201"/>
                  </a:lnTo>
                  <a:lnTo>
                    <a:pt x="65" y="3647"/>
                  </a:lnTo>
                  <a:lnTo>
                    <a:pt x="40" y="3647"/>
                  </a:lnTo>
                  <a:cubicBezTo>
                    <a:pt x="18" y="3647"/>
                    <a:pt x="0" y="3629"/>
                    <a:pt x="0" y="3607"/>
                  </a:cubicBezTo>
                  <a:lnTo>
                    <a:pt x="0" y="2749"/>
                  </a:lnTo>
                  <a:cubicBezTo>
                    <a:pt x="0" y="2727"/>
                    <a:pt x="18" y="2709"/>
                    <a:pt x="40" y="2709"/>
                  </a:cubicBezTo>
                  <a:lnTo>
                    <a:pt x="65" y="2709"/>
                  </a:lnTo>
                  <a:lnTo>
                    <a:pt x="65" y="2161"/>
                  </a:lnTo>
                  <a:lnTo>
                    <a:pt x="40" y="2161"/>
                  </a:lnTo>
                  <a:cubicBezTo>
                    <a:pt x="18" y="2161"/>
                    <a:pt x="0" y="2144"/>
                    <a:pt x="0" y="2121"/>
                  </a:cubicBezTo>
                  <a:lnTo>
                    <a:pt x="0" y="1746"/>
                  </a:lnTo>
                  <a:cubicBezTo>
                    <a:pt x="0" y="1724"/>
                    <a:pt x="18" y="1706"/>
                    <a:pt x="40" y="1706"/>
                  </a:cubicBezTo>
                  <a:lnTo>
                    <a:pt x="75" y="1706"/>
                  </a:lnTo>
                  <a:lnTo>
                    <a:pt x="70" y="800"/>
                  </a:lnTo>
                  <a:cubicBezTo>
                    <a:pt x="67" y="358"/>
                    <a:pt x="423" y="0"/>
                    <a:pt x="865" y="0"/>
                  </a:cubicBezTo>
                  <a:lnTo>
                    <a:pt x="5542" y="0"/>
                  </a:lnTo>
                  <a:cubicBezTo>
                    <a:pt x="5984" y="0"/>
                    <a:pt x="6342" y="358"/>
                    <a:pt x="6342" y="799"/>
                  </a:cubicBezTo>
                  <a:lnTo>
                    <a:pt x="6342" y="2705"/>
                  </a:lnTo>
                  <a:lnTo>
                    <a:pt x="6367" y="2705"/>
                  </a:lnTo>
                  <a:cubicBezTo>
                    <a:pt x="6389" y="2705"/>
                    <a:pt x="6407" y="2723"/>
                    <a:pt x="6407" y="2745"/>
                  </a:cubicBezTo>
                  <a:lnTo>
                    <a:pt x="6407" y="3592"/>
                  </a:lnTo>
                  <a:cubicBezTo>
                    <a:pt x="6407" y="3614"/>
                    <a:pt x="6389" y="3632"/>
                    <a:pt x="6367" y="3632"/>
                  </a:cubicBezTo>
                  <a:lnTo>
                    <a:pt x="6342" y="3632"/>
                  </a:lnTo>
                  <a:lnTo>
                    <a:pt x="6342" y="11875"/>
                  </a:lnTo>
                  <a:cubicBezTo>
                    <a:pt x="6342" y="12317"/>
                    <a:pt x="5984" y="12675"/>
                    <a:pt x="5542" y="12675"/>
                  </a:cubicBezTo>
                  <a:lnTo>
                    <a:pt x="865" y="12675"/>
                  </a:lnTo>
                  <a:cubicBezTo>
                    <a:pt x="423" y="12675"/>
                    <a:pt x="65" y="12317"/>
                    <a:pt x="65" y="11875"/>
                  </a:cubicBezTo>
                  <a:lnTo>
                    <a:pt x="65" y="5143"/>
                  </a:lnTo>
                  <a:close/>
                </a:path>
              </a:pathLst>
            </a:custGeom>
            <a:noFill/>
            <a:ln w="7938" cap="flat">
              <a:solidFill>
                <a:srgbClr val="2CA5F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774" y="2004"/>
              <a:ext cx="1099" cy="1947"/>
            </a:xfrm>
            <a:custGeom>
              <a:avLst/>
              <a:gdLst>
                <a:gd name="T0" fmla="*/ 0 w 5613"/>
                <a:gd name="T1" fmla="*/ 0 h 9952"/>
                <a:gd name="T2" fmla="*/ 0 w 5613"/>
                <a:gd name="T3" fmla="*/ 0 h 9952"/>
                <a:gd name="T4" fmla="*/ 215 w 5613"/>
                <a:gd name="T5" fmla="*/ 0 h 9952"/>
                <a:gd name="T6" fmla="*/ 215 w 5613"/>
                <a:gd name="T7" fmla="*/ 381 h 9952"/>
                <a:gd name="T8" fmla="*/ 0 w 5613"/>
                <a:gd name="T9" fmla="*/ 381 h 9952"/>
                <a:gd name="T10" fmla="*/ 0 w 5613"/>
                <a:gd name="T11" fmla="*/ 0 h 99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13" h="9952">
                  <a:moveTo>
                    <a:pt x="0" y="0"/>
                  </a:moveTo>
                  <a:lnTo>
                    <a:pt x="0" y="0"/>
                  </a:lnTo>
                  <a:lnTo>
                    <a:pt x="5613" y="0"/>
                  </a:lnTo>
                  <a:lnTo>
                    <a:pt x="5613" y="9952"/>
                  </a:lnTo>
                  <a:lnTo>
                    <a:pt x="0" y="99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flat">
              <a:solidFill>
                <a:srgbClr val="2FA7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0624" y="1913728"/>
            <a:ext cx="2087775" cy="37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/>
          <p:cNvSpPr/>
          <p:nvPr/>
        </p:nvSpPr>
        <p:spPr>
          <a:xfrm>
            <a:off x="6077943" y="1383829"/>
            <a:ext cx="265346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部门设置、编辑员工</a:t>
            </a: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路径：联系人</a:t>
            </a:r>
            <a:r>
              <a:rPr lang="en-U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-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管理</a:t>
            </a:r>
            <a:r>
              <a:rPr lang="en-U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-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管理成员和部门</a:t>
            </a:r>
          </a:p>
          <a:p>
            <a:pPr>
              <a:lnSpc>
                <a:spcPct val="150000"/>
              </a:lnSpc>
            </a:pPr>
            <a:endParaRPr lang="zh-CN" altLang="en-US" sz="12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管理员可设置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1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、部门名称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2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、部门主管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3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、上级部门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4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、部门群是否包含子部门员工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5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、是否隐藏本部门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6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、开启“外包”模式：本部门的员工仅可见员工自己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7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、添加部门成员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8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、是否设置号码隐藏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9</a:t>
            </a:r>
            <a:r>
              <a:rPr lang="zh-CN" altLang="en-US" sz="1200" dirty="0" smtClean="0">
                <a:latin typeface="Hiragino Sans GB W3" charset="-122"/>
                <a:ea typeface="Hiragino Sans GB W3" charset="-122"/>
                <a:cs typeface="Hiragino Sans GB W3" charset="-122"/>
              </a:rPr>
              <a:t>、是否设置高管模式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latin typeface="Hiragino Sans GB W3" charset="-122"/>
              <a:ea typeface="Hiragino Sans GB W3" charset="-122"/>
              <a:cs typeface="Hiragino Sans GB W3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354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钉钉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16092</TotalTime>
  <Words>2826</Words>
  <Application>Microsoft Macintosh PowerPoint</Application>
  <PresentationFormat>全屏显示(4:3)</PresentationFormat>
  <Paragraphs>326</Paragraphs>
  <Slides>47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55" baseType="lpstr">
      <vt:lpstr>Calibri</vt:lpstr>
      <vt:lpstr>Calibri Light</vt:lpstr>
      <vt:lpstr>Hiragino Sans GB W3</vt:lpstr>
      <vt:lpstr>Microsoft YaHei</vt:lpstr>
      <vt:lpstr>宋体</vt:lpstr>
      <vt:lpstr>微软雅黑</vt:lpstr>
      <vt:lpstr>Arial</vt:lpstr>
      <vt:lpstr>钉钉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 R 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Microsoft Office 用户</cp:lastModifiedBy>
  <cp:revision>230</cp:revision>
  <dcterms:created xsi:type="dcterms:W3CDTF">2016-07-10T12:40:26Z</dcterms:created>
  <dcterms:modified xsi:type="dcterms:W3CDTF">2016-10-08T06:52:13Z</dcterms:modified>
</cp:coreProperties>
</file>